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79"/>
  </p:notesMasterIdLst>
  <p:sldIdLst>
    <p:sldId id="256" r:id="rId2"/>
    <p:sldId id="520" r:id="rId3"/>
    <p:sldId id="664" r:id="rId4"/>
    <p:sldId id="634" r:id="rId5"/>
    <p:sldId id="587" r:id="rId6"/>
    <p:sldId id="588" r:id="rId7"/>
    <p:sldId id="625" r:id="rId8"/>
    <p:sldId id="589" r:id="rId9"/>
    <p:sldId id="590" r:id="rId10"/>
    <p:sldId id="635" r:id="rId11"/>
    <p:sldId id="591" r:id="rId12"/>
    <p:sldId id="592" r:id="rId13"/>
    <p:sldId id="593" r:id="rId14"/>
    <p:sldId id="626" r:id="rId15"/>
    <p:sldId id="594" r:id="rId16"/>
    <p:sldId id="398" r:id="rId17"/>
    <p:sldId id="595" r:id="rId18"/>
    <p:sldId id="619" r:id="rId19"/>
    <p:sldId id="636" r:id="rId20"/>
    <p:sldId id="521" r:id="rId21"/>
    <p:sldId id="596" r:id="rId22"/>
    <p:sldId id="637" r:id="rId23"/>
    <p:sldId id="597" r:id="rId24"/>
    <p:sldId id="646" r:id="rId25"/>
    <p:sldId id="598" r:id="rId26"/>
    <p:sldId id="620" r:id="rId27"/>
    <p:sldId id="606" r:id="rId28"/>
    <p:sldId id="607" r:id="rId29"/>
    <p:sldId id="632" r:id="rId30"/>
    <p:sldId id="633" r:id="rId31"/>
    <p:sldId id="603" r:id="rId32"/>
    <p:sldId id="628" r:id="rId33"/>
    <p:sldId id="629" r:id="rId34"/>
    <p:sldId id="630" r:id="rId35"/>
    <p:sldId id="609" r:id="rId36"/>
    <p:sldId id="613" r:id="rId37"/>
    <p:sldId id="604" r:id="rId38"/>
    <p:sldId id="610" r:id="rId39"/>
    <p:sldId id="605" r:id="rId40"/>
    <p:sldId id="522" r:id="rId41"/>
    <p:sldId id="647" r:id="rId42"/>
    <p:sldId id="611" r:id="rId43"/>
    <p:sldId id="612" r:id="rId44"/>
    <p:sldId id="648" r:id="rId45"/>
    <p:sldId id="639" r:id="rId46"/>
    <p:sldId id="650" r:id="rId47"/>
    <p:sldId id="651" r:id="rId48"/>
    <p:sldId id="649" r:id="rId49"/>
    <p:sldId id="652" r:id="rId50"/>
    <p:sldId id="653" r:id="rId51"/>
    <p:sldId id="654" r:id="rId52"/>
    <p:sldId id="655" r:id="rId53"/>
    <p:sldId id="642" r:id="rId54"/>
    <p:sldId id="640" r:id="rId55"/>
    <p:sldId id="621" r:id="rId56"/>
    <p:sldId id="622" r:id="rId57"/>
    <p:sldId id="623" r:id="rId58"/>
    <p:sldId id="624" r:id="rId59"/>
    <p:sldId id="663" r:id="rId60"/>
    <p:sldId id="528" r:id="rId61"/>
    <p:sldId id="657" r:id="rId62"/>
    <p:sldId id="658" r:id="rId63"/>
    <p:sldId id="661" r:id="rId64"/>
    <p:sldId id="662" r:id="rId65"/>
    <p:sldId id="659" r:id="rId66"/>
    <p:sldId id="586" r:id="rId67"/>
    <p:sldId id="660" r:id="rId68"/>
    <p:sldId id="656" r:id="rId69"/>
    <p:sldId id="614" r:id="rId70"/>
    <p:sldId id="631" r:id="rId71"/>
    <p:sldId id="615" r:id="rId72"/>
    <p:sldId id="616" r:id="rId73"/>
    <p:sldId id="643" r:id="rId74"/>
    <p:sldId id="644" r:id="rId75"/>
    <p:sldId id="645" r:id="rId76"/>
    <p:sldId id="617" r:id="rId77"/>
    <p:sldId id="618" r:id="rId78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638" autoAdjust="0"/>
  </p:normalViewPr>
  <p:slideViewPr>
    <p:cSldViewPr>
      <p:cViewPr varScale="1">
        <p:scale>
          <a:sx n="48" d="100"/>
          <a:sy n="48" d="100"/>
        </p:scale>
        <p:origin x="1364" y="4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-32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8T18:21:03.4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1 335,'3182'0,"-3114"3,76 14,53 2,92 6,-226-18,161 27,-124-15,-55-10,1-1,56 1,-60-8,14-1,79 12,4 19,-32-5,-48-13,-22-4,1-2,45 4,68-12,29 2,-74 15,-69-8,48 2,110 9,-95-8,39-4,-25-4,-4 12,6 0,368-9,-273-8,582 2,-741-3,1-2,102-24,-55 8,94 1,-57 8,-34-2,188-53,56-7,-251 64,0 4,111 7,-89 1,1955 0,-1083-3,-921-2,75-13,-59 5,342-37,-205 20,163-12,90 36,-316 5,-79-4,96-16,-101 9,31-6,53-6,-112 17,0-2,-1-3,60-19,-74 21,1 2,-1 1,1 2,54 1,2-1,-66 0,1-1,-1-1,44-16,-39 12,51-11,51 7,-4 0,34-4,14-2,-86 7,102-1,90 14,-102 2,352-3,-485 2,80 14,14 2,-81-15,-12-2,71 12,140 32,-196-38,-1-3,83-4,40 2,-74 16,-74-11,45 4,42-10,11 0,-111 2,0 2,0 0,0 1,23 10,-23-7,1-2,-1 0,35 4,-6-7,54-4,20 0,-89 6,-8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8T18:21:05.2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5408 298,'-1009'0,"635"-18,132 4,-32-7,-46-1,136 4,22 1,21 16,-27 0,47-15,-18-2,18 18,75 2,-1-3,-61-8,75 2,1-2,-43-17,-34-11,49 26,-96-7,27 5,-175-9,-3 22,115 2,-255-2,445 0,-3 0,-1-1,0 1,0 0,0 1,1 0,-1-1,0 2,1-1,-1 1,1 0,-1 0,1 0,0 1,-7 4,-3 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8T18:21:08.9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14089 481,'-1915'0,"1582"-17,67 0,64 13,-226-11,363 11,-303-33,15-13,280 43,-359-24,-128-15,333 23,103 10,-235-15,-504-40,526 35,303 30,-695-44,618 45,-286-10,-137-11,-3 23,203 2,285 1,-81 14,73-8,-30 5,0 4,2 4,-89 35,131-42,-86 16,0-1,-29 15,-63 19,177-51,-1-3,-1-1,0-2,-62 1,-145 24,-8 2,43-29,-96 8,-45 10,1-23,158-1,162 3,-1 2,-57 14,63-12,-86 19,-85 15,147-32,-95 2,-16-12,167 3,4 1,12 7,19 8,4-2,0-2,1-2,52 9,122 8,-102-16,60 9,227-1,-165-31,63-19,828-111,-488 61,-194 16,-387 56,452-42,317 41,-491 11,1195-2,-1049 37,-104-3,337-29,-382-8,-113 5,252-4,-276-14,-20 1,46-6,48-1,-253 21,1 0,0-1,0-1,-1 0,1-1,-1 0,27-14,-11 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1157-0FC2-4F06-8D61-FD647FE4E19D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79E1B-2C51-4B9B-8EA4-26DE9E345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26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Due date and grading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Referee reports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New schedule for syllabus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notes about generalized DD and DDD (event studies if time?)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Make sure you talk about estimating equations this time (with the notation in the panel data). Mention that a paper should have these.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09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think about the Gardiner from 4am and 4pm the day of a TS concert. Draw an ITS graph – did TS cause this? Why or why not?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93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there are two open back doors!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8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1 is the “differences” and step 2 is the “difference” of those differences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44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43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would be the example here for TS? What is the control group?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4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what a data set would look like in this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60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Times New Roman" panose="02020603050405020304" pitchFamily="18" charset="0"/>
              </a:rPr>
              <a:t>DAGs become very complicated in this situation. That’s it! You’ll talk more about panel data next semester.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59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https://kuan-liu.github.io/bayesmsm_presentation/#/longtiudinal-direct-acyclic-graph. This is why we are going to focus on </a:t>
            </a:r>
            <a:r>
              <a:rPr lang="en-US" b="1" dirty="0"/>
              <a:t>potential outcomes framework</a:t>
            </a:r>
            <a:r>
              <a:rPr lang="en-US" b="0" dirty="0"/>
              <a:t> and switch to focusing on the </a:t>
            </a:r>
            <a:r>
              <a:rPr lang="en-US" b="1" dirty="0"/>
              <a:t>estimating equation</a:t>
            </a:r>
            <a:r>
              <a:rPr lang="en-US" b="0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28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Merging hospitals may limit access by closing one of the affected hospitals or eliminating individual service lines. However, hospital systems may have more resources to improve care delivery.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38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26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about writing quality – what do you think worked well in the Introduction? Anything that snagged your attention?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are the contributions of this paper relative to other literature? Focusing on rural mergers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are they going to approach outcomes? Do you like the focus on obstetrics? Do you like the focus on maternal and infant health?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01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helpful?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22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305CD-5659-14DB-14A3-BF2E030BC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D384DA-DD4A-DBFC-FEED-4FB7CD2A59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99EBD4-C05C-3DC1-7096-B838FAEF7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helpful? What does it have, what does it lack (inference)?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C3C6-0A26-02E6-1395-5BF3E1E99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77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this tell you? Could it be clearer? (hospitals that closed had *more* births and *more* beds than those that remained open, whether acquired or not.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don’t we see? A graph of the main outcomes before and after the treatment event across treatment and control groups (draw one on the board)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Start with the treated group – what would this be? (ITS) What would be it’s problems?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add the control group. How should we think about this one?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36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 this on the board – you take the before/after change for the control group, and subtract it out from the treated line. The remaining before/after difference is the DD effect. </a:t>
            </a:r>
          </a:p>
          <a:p>
            <a:r>
              <a:rPr lang="en-US" dirty="0"/>
              <a:t>- Hence, delta can identify an ATT (we’ll circle back to this in a second). But it needs something to be true: what? We need differences pre and post to cancel out across treated and control units (next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149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Simple table of how DID works – start by just looking at treated row, then look at control row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806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No treatment effect in the control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289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Hence, if no parallel trends assumption, we have a biased estimator.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13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Hence, if no parallel trends assumption, we have a biased estimator.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94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Our goal is to use variation in control group to represent all non-treatment changes in the treated group – hence, the variations need to match! You will have to defend the parallel trends assumption in your story, not by a statistical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58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I did have it! Just a week late now.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8C5B2-5D6B-2949-9D6C-64FEDA8AB5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700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Here’s an example where it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089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What effect is shown in red? What would the DID estimator return? What is the sign of the bias?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77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What effect is shown in red? What would the DID estimator return? What is the sign of the bias?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509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This is our </a:t>
            </a:r>
            <a:r>
              <a:rPr lang="en-US" b="1" dirty="0"/>
              <a:t>estimating equation. </a:t>
            </a:r>
            <a:r>
              <a:rPr lang="en-US" dirty="0"/>
              <a:t>Focus on the subscripts here.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is beta_3 a difference in differences? Because of the FWL! We have “</a:t>
            </a:r>
            <a:r>
              <a:rPr lang="en-US" dirty="0" err="1"/>
              <a:t>partialled</a:t>
            </a:r>
            <a:r>
              <a:rPr lang="en-US" dirty="0"/>
              <a:t> out” group and time-specific effects, and are left looking at variation across time/units for the demeaned variables.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573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106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806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this can also be tested statistically – let’s talk about how to design the regression (two separate time trends – an interaction term!)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280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justify your parallel trends in the space you want to perform the regression (e.g., logs or levels). Hudson et al called “</a:t>
            </a:r>
            <a:r>
              <a:rPr lang="en-CA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{Interpreting instrumented difference-in-differences”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870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 was the 2x2 case, but what if you want to have multiple events being studied? How did the authors set this up in their case?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042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7C3F-F76F-95E0-6012-295F29FB0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6D222-6B2F-139A-CB6A-3BAAB85EC6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93C0C4-187C-E2EA-F1D0-1D5FB45CC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DAGs are so difficult to interpret as your data gets large, we put a lot of work on two things: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estimating equation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associated identification assumptions (and how they’re stated/defended in the paper)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A9105-C0BC-DC70-1403-F4EA8AD69D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78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https://the-toast.net/2015/04/01/two-medieval-monks-invent-bestiaries/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28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Fixed effects will get more in-depth treatment next semester, and we will return to TWFE later in the lecture/semester as well. For now, just think of them as a suite of dummy variables for all groups/time periods.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535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really think of adequate variables W? Most people don’t. 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Start here next time. Conceptual questions: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Walk me through each part of the specification and what it’s doing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What is the interpretation of \beta_</a:t>
            </a:r>
            <a:r>
              <a:rPr lang="en-US"/>
              <a:t>1?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/>
              <a:t>Mention this new paper in announcements: https://scholar.google.com/scholar_url?url=https://arxiv.org/pdf/2511.00727&amp;hl=en&amp;sa=X&amp;d=17053545535944639241&amp;ei=j2ANabbuFMab6rQPz-SF4QU&amp;scisig=ABGrvjIoEKhphu7gNM9rMhs1Iyh7&amp;oi=scholaralrt&amp;hist=Ks-_ZlIAAAAJ:792592420701816249:ABGrvjLA3F-WS-h2Nt1J8A0xHLd3&amp;html=&amp;pos=0&amp;folt=art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974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42758-F3C3-B48C-0623-577C3D02E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9F1D62-FAD5-008B-53BB-84139D7586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04634-5717-9C57-69FD-7C5137FB1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very popular – will cover next semester for sure, and today we can at least look at some figures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75223-1F94-B5B3-6C60-FCF8D5419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939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“We additionally estimate similar models at the county level with county-level </a:t>
            </a:r>
            <a:r>
              <a:rPr lang="en-US" dirty="0" err="1"/>
              <a:t>outcomesas</a:t>
            </a:r>
            <a:r>
              <a:rPr lang="en-US" dirty="0"/>
              <a:t> the dependent variable. The key distinction between the two is how we define </a:t>
            </a:r>
            <a:r>
              <a:rPr lang="en-US" dirty="0" err="1"/>
              <a:t>treatment.At</a:t>
            </a:r>
            <a:r>
              <a:rPr lang="en-US" dirty="0"/>
              <a:t> the hospital level, our treatment is whether the hospital was acquired. At the </a:t>
            </a:r>
            <a:r>
              <a:rPr lang="en-US" dirty="0" err="1"/>
              <a:t>countylevel</a:t>
            </a:r>
            <a:r>
              <a:rPr lang="en-US" dirty="0"/>
              <a:t>, our treatment is whether there was an acquired hospital is located in that county. </a:t>
            </a:r>
            <a:r>
              <a:rPr lang="en-US" dirty="0" err="1"/>
              <a:t>Weestimate</a:t>
            </a:r>
            <a:r>
              <a:rPr lang="en-US" dirty="0"/>
              <a:t> this model separately for all counties and for all counties that have a hospital </a:t>
            </a:r>
            <a:r>
              <a:rPr lang="en-US" dirty="0" err="1"/>
              <a:t>atsome</a:t>
            </a:r>
            <a:r>
              <a:rPr lang="en-US" dirty="0"/>
              <a:t> point during our sample period.”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387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16E56-93DA-FDE6-539D-875E7A5F5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9595FB-7958-25B1-4754-0C0AF79954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4DE2B5-61E1-28CC-8EB9-048A126A2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you believe this? They do “find higher patient utilization and more service offerings at acquired hospitals” – what does this mean for comparisons here? Does it violate the parallel trends assumption on it’s own? (To me, it signals a bit of endogeneity)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51988-FBD5-F5AC-23E9-E78D62802D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652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E36E6-2CEC-2D1A-08BC-942AFB54D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8A7AF2-C1B9-60C2-9DDB-1A6F840691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E3B684-BAED-76D6-8344-0BDA392EA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we see here?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458F1-BE08-0CC8-427E-E65A62B2A5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94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75471-4830-7E30-41EE-6ECECE5B6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7AF876-D158-B4C6-6659-F1088E4B6E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2814D1-BF62-7595-EE8D-E04D43D3F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think of this?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1506C-10F5-54F2-5B03-EC374BE71F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972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391CD-B82D-4D26-A940-AB4E4ABC1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9EA9CC-5793-A8C4-FEFE-AE2F2345C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404276-425F-709C-27C7-E2F9DFE19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think of this? How do we interpret it?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B046A-7F9D-6133-BD9A-20A2B4777C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266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AA76F-CF16-113C-F79D-458D0CD3C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248F58-F0CF-3F73-40CD-C00A2C4E13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8205E2-3C04-AE30-BB4B-365DEF58A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should we interpret these figures? We won’t talk about their implementation, just their interpretation – I can help you implement these for the course project, though, if you want!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D0F86-D98E-7DE7-090B-7961A71A9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11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D30AB-29F8-0CD2-84F2-439EFB49F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3FE2B3-BB0E-7219-22F8-F71DF78B2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1525A4-019B-F171-BF75-B163AAA59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helpful is this? Not really lol</a:t>
            </a:r>
          </a:p>
          <a:p>
            <a:r>
              <a:rPr lang="en-US" dirty="0"/>
              <a:t>- Similar results for actual L&amp;D procedures. These really weren’t that convincing to me, but what did you think? Increase in anesthesia perhaps. Similar approach with little interpretation in the writing.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D19B3-F682-A76A-89D3-DAFA795375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58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continuing to examine research designs that approximate RCTs in the real world – this time, we are using real policy variation that has happened over time.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822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F4C8A-A8F2-05D8-9AF6-052557517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904FB-ABE4-9E86-2852-0A0252299D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533CFE-683F-8FAE-7FDC-0920254B0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possible significant reduction in Apgar scores although this is very imprecise and has a pre-trend! Nothing on mortality/morbidity either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402B4-F719-86A8-DE97-F4A36371C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758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of these did you like? Can you explain them? (are people still doing the readings?)</a:t>
            </a:r>
          </a:p>
          <a:p>
            <a:r>
              <a:rPr lang="en-US" dirty="0"/>
              <a:t>- note: they did find changes in demographics, particularly among mother race and education. How should we think about this in the context of the DD?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007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SC’s DID chapter talks more about bootstrapping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392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 sample size: Donald and Lang (2007) RESTUD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474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Placebo in every direction! We’ll talk about this in the next lecture too.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909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Repeated </a:t>
            </a:r>
            <a:r>
              <a:rPr lang="en-US" dirty="0"/>
              <a:t>cross-sections are multiple years of data with different people (e.g., survey waves). Example: MEPS and deductibles (which increase over time in the US); can we use this data to say something about the effect of ACA on plan choice if underlying menu of plans is changing from year to year?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380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0663A-1836-F38D-C9C4-24EFABDE7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4A075C-D9B3-0FA1-E6D6-69BE42AE6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9F4348-6AC0-386A-59E9-D6967D599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Repeated </a:t>
            </a:r>
            <a:r>
              <a:rPr lang="en-US" dirty="0"/>
              <a:t>cross-sections are multiple years of data with different people (e.g., survey waves). Example: MEPS and deductibles (which increase over time in the US); can we use this data to say something about the effect of ACA on plan choice if underlying menu of plans is changing from year to year?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71D4A-D6A7-BDBD-ECDB-221CFFA8A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303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just called a triple diff or a DDD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284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6C58F-060D-3A73-3BD5-D84262131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AFF367-3249-D223-941C-DD4D8AED30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52461C-D8DE-012D-BF4B-EED597842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all of the interaction terms? What is the </a:t>
            </a:r>
            <a:r>
              <a:rPr lang="en-US" b="1" dirty="0"/>
              <a:t>parameter of interest</a:t>
            </a:r>
            <a:r>
              <a:rPr lang="en-US" b="0" dirty="0"/>
              <a:t>? What do we learn from the others (for example, what do we learn from \beta_1)?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36319-2F3A-45D8-252B-D671555E7A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034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1B37F-E7CB-083B-A9F0-12B201B57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B230D9-F518-604B-4C82-082BD324E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21AE80-8CA7-8416-5C06-049C2270A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have a DD (what is the effect of the policy?) and then a triple DDD to explore heterogeneity among targeted groups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54405-D9CD-430E-4D58-04E8708DD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11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we’re going to add a second dimension – time.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641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9AF53-598C-423C-E8B1-47D42C027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255BE2-B48D-29D8-C542-68DE4935D4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311486-1251-7556-ADD6-1BF5F572D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Can’t go into detail, obviously, but recommend reading this paper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8AC89-A556-106F-10DA-DC7C25935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234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89EE0-EB7C-098A-5324-25D833266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28F26-E343-CD6B-F464-1BA6B32F4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CCDD1-C3FA-EB85-AD1F-A6F3A0FDE3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stratified by quartile of unpaid leave (Table 9 shows how the impact of the reform on mothers’ and </a:t>
            </a:r>
            <a:r>
              <a:rPr lang="en-US" dirty="0" err="1"/>
              <a:t>children’soutcomes</a:t>
            </a:r>
            <a:r>
              <a:rPr lang="en-US" dirty="0"/>
              <a:t> varies according to the quartiles of unpaid leave taken by </a:t>
            </a:r>
            <a:r>
              <a:rPr lang="en-US" dirty="0" err="1"/>
              <a:t>themother</a:t>
            </a:r>
            <a:r>
              <a:rPr lang="en-US" dirty="0"/>
              <a:t>. In principle, this variable should be affected by the reform, </a:t>
            </a:r>
            <a:r>
              <a:rPr lang="en-US" dirty="0" err="1"/>
              <a:t>andtherefore</a:t>
            </a:r>
            <a:r>
              <a:rPr lang="en-US" dirty="0"/>
              <a:t>, we should not condition on it. In practice, we see that </a:t>
            </a:r>
            <a:r>
              <a:rPr lang="en-US" dirty="0" err="1"/>
              <a:t>thereform</a:t>
            </a:r>
            <a:r>
              <a:rPr lang="en-US" dirty="0"/>
              <a:t> had no effect on unpaid leave. If the ranking of mothers in </a:t>
            </a:r>
            <a:r>
              <a:rPr lang="en-US" dirty="0" err="1"/>
              <a:t>termsof</a:t>
            </a:r>
            <a:r>
              <a:rPr lang="en-US" dirty="0"/>
              <a:t> unpaid leave does not depend on the reform, we can interpret </a:t>
            </a:r>
            <a:r>
              <a:rPr lang="en-US" dirty="0" err="1"/>
              <a:t>theseestimates</a:t>
            </a:r>
            <a:r>
              <a:rPr lang="en-US" dirty="0"/>
              <a:t> as the effects of the reform on mothers who would have </a:t>
            </a:r>
            <a:r>
              <a:rPr lang="en-US" dirty="0" err="1"/>
              <a:t>takendifferent</a:t>
            </a:r>
            <a:r>
              <a:rPr lang="en-US" dirty="0"/>
              <a:t> levels of unpaid leave in the absence of the reform and on </a:t>
            </a:r>
            <a:r>
              <a:rPr lang="en-US" dirty="0" err="1"/>
              <a:t>theirchildren</a:t>
            </a:r>
            <a:r>
              <a:rPr lang="en-US" dirty="0"/>
              <a:t>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89518-8594-76B1-054A-67B6D774CA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412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73569-2D39-CD03-513F-9F3A023BC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C0226-A06A-B947-3B99-AFAF1336A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B64303-9A9F-9523-AF7A-76BA6E6C9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so scary, is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54DB9-670B-F6F0-0173-FAA263484D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574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the control group isn’t credible? Can combine with other approaches (briefly mention matching if you have 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335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C0A12-8AD7-5A14-0942-4B4D91285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502DD-2A7E-6E27-3310-6CDBCB4F3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E06DB9-EE56-2007-673D-228436191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also add in something about DDD here.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92CC8-3489-44F0-31F2-203A47E8BA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283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F5089-79EB-2177-A011-0920F8E6F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D68689-A0C9-35BA-DF4D-C8348E985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9185DB-9341-4316-C6D7-F75D7F14F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treatment effects, not 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E628A-ED07-32EC-ED50-63E51A254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397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7769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241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is reduced because we’re limiting variation to one period only. Note that these are also called event studies.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159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is reduced because we’re limiting variation to one period only. This leads to low power for pre-trends tests! If time, can mention Jonathan Roth’s “draw a straight/curved line” test for </a:t>
            </a:r>
            <a:r>
              <a:rPr lang="en-US" dirty="0" err="1"/>
              <a:t>pretrends</a:t>
            </a:r>
            <a:r>
              <a:rPr lang="en-US" dirty="0"/>
              <a:t> (based on He and Wong </a:t>
            </a:r>
            <a:r>
              <a:rPr lang="en-US"/>
              <a:t>2017’s graph).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01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popular because it’s powerful – we’ve already seen examples of this.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073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8D3DE-4E03-09D6-9BB6-6F3CF8213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10F315-CDD8-2D45-E759-735656CBF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B4750F-3313-8C3E-468E-66E7EF973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is reduced because we’re limiting variation to one period only. This leads to low power for pre-trends tests! If time, can mention Jonathan Roth’s “draw a straight/curved line” test for </a:t>
            </a:r>
            <a:r>
              <a:rPr lang="en-US" dirty="0" err="1"/>
              <a:t>pretrends</a:t>
            </a:r>
            <a:r>
              <a:rPr lang="en-US" dirty="0"/>
              <a:t> (based on He and Wong </a:t>
            </a:r>
            <a:r>
              <a:rPr lang="en-US"/>
              <a:t>2017’s graph).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1D220-6F55-EAE4-BA96-F360FD935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520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76AC7-0665-B814-C369-F9A3E7B44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EBB72C-A934-F91E-2C52-136BB5013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78C895-E4F6-AD10-11D3-3636BB393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is reduced because we’re limiting variation to one period only. This leads to low power for pre-trends tests! If time, can mention Jonathan Roth’s “draw a straight/curved line” test for </a:t>
            </a:r>
            <a:r>
              <a:rPr lang="en-US" dirty="0" err="1"/>
              <a:t>pretrends</a:t>
            </a:r>
            <a:r>
              <a:rPr lang="en-US" dirty="0"/>
              <a:t> (based on He and Wong </a:t>
            </a:r>
            <a:r>
              <a:rPr lang="en-US"/>
              <a:t>2017’s graph).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89A80-5F1D-F759-DF5B-3DCA211129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348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84CB2-941A-70F3-F738-5E26C5905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424EA2-69C5-8896-A5B4-EC093C26E8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289714-4377-113B-1BA1-7248A8D41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is reduced because we’re limiting variation to one period only. This leads to low power for pre-trends tests! If time, can mention Jonathan Roth’s “draw a straight/curved line” test for </a:t>
            </a:r>
            <a:r>
              <a:rPr lang="en-US" dirty="0" err="1"/>
              <a:t>pretrends</a:t>
            </a:r>
            <a:r>
              <a:rPr lang="en-US" dirty="0"/>
              <a:t> (based on He and Wong </a:t>
            </a:r>
            <a:r>
              <a:rPr lang="en-US"/>
              <a:t>2017’s graph).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F7552-C05F-B21E-8ACF-B434C8890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696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#1 – that’s okay! The intuition for #2 comes from the group fixed effect -- 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“no treatment last period, no treatment this period” is the same amount of within-group variation in treatment as “treatment last period, treatment this period.” But #2 is still okay </a:t>
            </a:r>
            <a:r>
              <a:rPr lang="en-US" b="0" i="1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if treatment effects are constant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5517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#3 is called the problem of “heterogeneous treatment effects”. Happy to spend time on these estimators at end of semester if there’s demand.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38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We’d like to close this back door, but time and treatment are perfectly correlated – based on a certain time period, you are either treated or not. ITS designs used to be popular in the good </a:t>
            </a:r>
            <a:r>
              <a:rPr lang="en-US" dirty="0" err="1"/>
              <a:t>ol</a:t>
            </a:r>
            <a:r>
              <a:rPr lang="en-US" dirty="0"/>
              <a:t>’ days of the Wild West of research.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89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We’d like to close this back door, but time and treatment are perfectly correlated – based on a certain time period, you are either treated or not. ITS designs used to be popular in the good </a:t>
            </a:r>
            <a:r>
              <a:rPr lang="en-US" dirty="0" err="1"/>
              <a:t>ol</a:t>
            </a:r>
            <a:r>
              <a:rPr lang="en-US" dirty="0"/>
              <a:t>’ days of the Wild West of research. Nick HK also calls these “event studies” and has a whole chapter on them, but that’s not how we’re going to use the terminology here (nor will we focus on those; biostats calls them “statistical process control”)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80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972D05C-DCFB-4BB6-B49C-AC126BF3ED2C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1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66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0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21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479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44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6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6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82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33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0972D05C-DCFB-4BB6-B49C-AC126BF3ED2C}" type="datetimeFigureOut">
              <a:rPr lang="en-US" smtClean="0"/>
              <a:pPr/>
              <a:t>11/8/2025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D55C3209-28DC-43DB-92C2-2AB8D1DA00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4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Times New Roman" panose="02020603050405020304" pitchFamily="18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Times New Roman" panose="02020603050405020304" pitchFamily="18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Times New Roman" panose="02020603050405020304" pitchFamily="18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Times New Roman" panose="02020603050405020304" pitchFamily="18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customXml" Target="../ink/ink3.xml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09800"/>
            <a:ext cx="10668000" cy="1894362"/>
          </a:xfrm>
        </p:spPr>
        <p:txBody>
          <a:bodyPr>
            <a:normAutofit/>
          </a:bodyPr>
          <a:lstStyle/>
          <a:p>
            <a:r>
              <a:rPr lang="en-US" dirty="0"/>
              <a:t>Quant Methods in HSR I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1832" y="4191000"/>
            <a:ext cx="10411968" cy="1981200"/>
          </a:xfrm>
        </p:spPr>
        <p:txBody>
          <a:bodyPr>
            <a:noAutofit/>
          </a:bodyPr>
          <a:lstStyle/>
          <a:p>
            <a:r>
              <a:rPr lang="en-US" sz="2400" dirty="0"/>
              <a:t>Lecture 8: Difference-in-Differences </a:t>
            </a:r>
          </a:p>
          <a:p>
            <a:r>
              <a:rPr lang="en-US" sz="2400" dirty="0"/>
              <a:t>November 3, 2025</a:t>
            </a:r>
          </a:p>
          <a:p>
            <a:endParaRPr lang="en-US" sz="2400" dirty="0"/>
          </a:p>
          <a:p>
            <a:r>
              <a:rPr lang="en-US" sz="2400" dirty="0"/>
              <a:t>HAD5744 </a:t>
            </a:r>
            <a:r>
              <a:rPr lang="en-US" sz="2400" dirty="0">
                <a:sym typeface="Symbol" panose="05050102010706020507" pitchFamily="18" charset="2"/>
              </a:rPr>
              <a:t> </a:t>
            </a:r>
            <a:r>
              <a:rPr lang="en-US" sz="2400" dirty="0"/>
              <a:t>Alex Hoagland, Ph.D.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allereplay | Rush Hour Traffic on the Gardiner Expressway Toronto Canada">
            <a:extLst>
              <a:ext uri="{FF2B5EF4-FFF2-40B4-BE49-F238E27FC236}">
                <a16:creationId xmlns:a16="http://schemas.microsoft.com/office/drawing/2014/main" id="{0BE78496-7E04-C5A4-038F-EEA6651FC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-2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54F3AF-B673-6F08-AF69-781022C5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>
                <a:latin typeface="+mj-lt"/>
              </a:rPr>
              <a:t>Example: did Taylor Swift cause Toronto traffic to get worse?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BD04A-D56E-8DB8-BFED-88F5403A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4800600"/>
            <a:ext cx="9418320" cy="1691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5697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The Strategy Behind Difference-in-Differences (DID)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r>
              <a:rPr lang="en-CA" sz="2400" dirty="0">
                <a:cs typeface="Times New Roman" panose="02020603050405020304" pitchFamily="18" charset="0"/>
              </a:rPr>
              <a:t>DID gets around this by bringing in new variation</a:t>
            </a:r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r>
              <a:rPr lang="en-US" sz="2400" dirty="0">
                <a:cs typeface="Times New Roman" panose="02020603050405020304" pitchFamily="18" charset="0"/>
              </a:rPr>
              <a:t>But wait, shouldn’t this make things worse?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EDD0-D98D-777B-C4C5-92EC9B58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048" y="1600200"/>
            <a:ext cx="6477904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51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The Strategy Behind Difference-in-Differences (DID)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</p:spPr>
            <p:txBody>
              <a:bodyPr>
                <a:noAutofit/>
              </a:bodyPr>
              <a:lstStyle/>
              <a:p>
                <a:r>
                  <a:rPr lang="en-CA" sz="2400" dirty="0">
                    <a:cs typeface="Times New Roman" panose="02020603050405020304" pitchFamily="18" charset="0"/>
                  </a:rPr>
                  <a:t>DID gets around this by bringing in new variation</a:t>
                </a:r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dirty="0">
                  <a:cs typeface="Times New Roman" panose="02020603050405020304" pitchFamily="18" charset="0"/>
                </a:endParaRPr>
              </a:p>
              <a:p>
                <a:endParaRPr lang="en-US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Actually, we can now close both back doors: </a:t>
                </a: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Isolate the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within variation </a:t>
                </a:r>
                <a:r>
                  <a:rPr lang="en-US" sz="2400" dirty="0">
                    <a:cs typeface="Times New Roman" panose="02020603050405020304" pitchFamily="18" charset="0"/>
                  </a:rPr>
                  <a:t>for both the treated group and untreated group. This closes the back door through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𝐺𝑟𝑜𝑢𝑝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Compare the within variation in the treated group to the within variation in the untreated group. Since both are affected by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𝑇𝑖𝑚𝑒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the second back door is closed!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  <a:blipFill>
                <a:blip r:embed="rId3"/>
                <a:stretch>
                  <a:fillRect l="-454" t="-1305" r="-1102" b="-10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46FEDD0-D98D-777B-C4C5-92EC9B58C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48" y="1600200"/>
            <a:ext cx="6477904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85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The Strategy Behind Difference-in-Differences (DID)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r>
              <a:rPr lang="en-CA" sz="2400" dirty="0">
                <a:cs typeface="Times New Roman" panose="02020603050405020304" pitchFamily="18" charset="0"/>
              </a:rPr>
              <a:t>DID gets around this by bringing in new variation</a:t>
            </a:r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r>
              <a:rPr lang="en-CA" sz="2400" dirty="0">
                <a:cs typeface="Times New Roman" panose="02020603050405020304" pitchFamily="18" charset="0"/>
              </a:rPr>
              <a:t>The basic intuition is simple: </a:t>
            </a:r>
          </a:p>
          <a:p>
            <a:pPr lvl="1"/>
            <a:r>
              <a:rPr lang="en-CA" sz="2400" u="sng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How much </a:t>
            </a:r>
            <a:r>
              <a:rPr lang="en-CA" sz="2400" i="1" u="sng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more/less </a:t>
            </a:r>
            <a:r>
              <a:rPr lang="en-CA" sz="2400" u="sng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did the policy change the treated group’s trajectory compared to a control group’s similarly timed trajectory?</a:t>
            </a:r>
            <a:endParaRPr lang="en-US" sz="2400" u="sng" dirty="0">
              <a:solidFill>
                <a:schemeClr val="accent2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EDD0-D98D-777B-C4C5-92EC9B58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048" y="1600200"/>
            <a:ext cx="6477904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97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 in Graph Form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EDD0-D98D-777B-C4C5-92EC9B58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048" y="1600200"/>
            <a:ext cx="6477904" cy="264832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4CFA74-F6F4-07E0-B8D9-6C58B3369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8380" y="1143000"/>
            <a:ext cx="10058400" cy="4976420"/>
          </a:xfrm>
        </p:spPr>
      </p:pic>
    </p:spTree>
    <p:extLst>
      <p:ext uri="{BB962C8B-B14F-4D97-AF65-F5344CB8AC3E}">
        <p14:creationId xmlns:p14="http://schemas.microsoft.com/office/powerpoint/2010/main" val="1583254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Outline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Quick intro to panel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Simple DID (2x2)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Generalized DID and Triple Differences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Event-Studies / Two-Way Fixed Effects (if time)</a:t>
            </a:r>
          </a:p>
        </p:txBody>
      </p:sp>
    </p:spTree>
    <p:extLst>
      <p:ext uri="{BB962C8B-B14F-4D97-AF65-F5344CB8AC3E}">
        <p14:creationId xmlns:p14="http://schemas.microsoft.com/office/powerpoint/2010/main" val="1357020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3EDF-660D-4391-A114-A6C54268E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10549128" cy="4041648"/>
          </a:xfrm>
        </p:spPr>
        <p:txBody>
          <a:bodyPr/>
          <a:lstStyle/>
          <a:p>
            <a:r>
              <a:rPr lang="en-US" dirty="0"/>
              <a:t>Panel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FADE3-4D7C-4B3A-B023-71CD85AECC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 Brief Introduction</a:t>
            </a:r>
          </a:p>
        </p:txBody>
      </p:sp>
    </p:spTree>
    <p:extLst>
      <p:ext uri="{BB962C8B-B14F-4D97-AF65-F5344CB8AC3E}">
        <p14:creationId xmlns:p14="http://schemas.microsoft.com/office/powerpoint/2010/main" val="2953910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What is Panel Data?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1" y="1066801"/>
                <a:ext cx="9862990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Repeated observations of a unit (e.g., firms, countries, schools) over time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Generally, observations have two subscripts: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𝑖𝑡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𝑖𝑡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Panels can be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balanced </a:t>
                </a:r>
                <a:r>
                  <a:rPr lang="en-US" sz="2400" dirty="0">
                    <a:cs typeface="Times New Roman" panose="02020603050405020304" pitchFamily="18" charset="0"/>
                  </a:rPr>
                  <a:t>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unbalanced </a:t>
                </a:r>
                <a:r>
                  <a:rPr lang="en-US" sz="2400" dirty="0">
                    <a:cs typeface="Times New Roman" panose="02020603050405020304" pitchFamily="18" charset="0"/>
                  </a:rPr>
                  <a:t>(entry/attrition)</a:t>
                </a:r>
                <a:endParaRPr lang="en-US" sz="2400" b="1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We’re adding variation here (along time dimension), so causal inference gets a little bit tricker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1" y="1066801"/>
                <a:ext cx="9862990" cy="5141388"/>
              </a:xfrm>
              <a:blipFill>
                <a:blip r:embed="rId3"/>
                <a:stretch>
                  <a:fillRect l="-433" t="-1305" r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967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032" y="365760"/>
            <a:ext cx="5997678" cy="1325562"/>
          </a:xfrm>
        </p:spPr>
        <p:txBody>
          <a:bodyPr>
            <a:normAutofit/>
          </a:bodyPr>
          <a:lstStyle/>
          <a:p>
            <a:r>
              <a:rPr lang="en-US">
                <a:cs typeface="Times New Roman" panose="02020603050405020304" pitchFamily="18" charset="0"/>
              </a:rPr>
              <a:t>What is Panel Data?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1139" y="1691322"/>
                <a:ext cx="6015571" cy="448881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Repeated observations of a unit (e.g., firms, countries, schools) over time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Generally, observations have two subscripts: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𝑖𝑡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𝑖𝑡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Panels can be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balanced </a:t>
                </a:r>
                <a:r>
                  <a:rPr lang="en-US" sz="2400" dirty="0">
                    <a:cs typeface="Times New Roman" panose="02020603050405020304" pitchFamily="18" charset="0"/>
                  </a:rPr>
                  <a:t>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unbalanced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We’re adding variation here (along time dimension), so causal inference gets a little bit tricker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But with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new assumptions</a:t>
                </a:r>
                <a:r>
                  <a:rPr lang="en-US" sz="2400" dirty="0">
                    <a:cs typeface="Times New Roman" panose="02020603050405020304" pitchFamily="18" charset="0"/>
                  </a:rPr>
                  <a:t>, we can continue to make causal claims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1139" y="1691322"/>
                <a:ext cx="6015571" cy="4488815"/>
              </a:xfrm>
              <a:blipFill>
                <a:blip r:embed="rId3"/>
                <a:stretch>
                  <a:fillRect l="-811" t="-1493" r="-913" b="-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7D62C74-93B1-CD5F-E543-7F05B483AC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2"/>
          <a:stretch/>
        </p:blipFill>
        <p:spPr>
          <a:xfrm>
            <a:off x="7538689" y="10"/>
            <a:ext cx="465331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28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FC6F-E21A-8260-D0EC-25318AF92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760"/>
            <a:ext cx="10649712" cy="1325562"/>
          </a:xfrm>
        </p:spPr>
        <p:txBody>
          <a:bodyPr/>
          <a:lstStyle/>
          <a:p>
            <a:r>
              <a:rPr lang="en-US" dirty="0"/>
              <a:t>Causal analysis with panel data typically requires design-based inference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6C9240-A1C8-7D62-2B44-945B2A160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1712542"/>
            <a:ext cx="10287000" cy="4403360"/>
          </a:xfrm>
        </p:spPr>
      </p:pic>
    </p:spTree>
    <p:extLst>
      <p:ext uri="{BB962C8B-B14F-4D97-AF65-F5344CB8AC3E}">
        <p14:creationId xmlns:p14="http://schemas.microsoft.com/office/powerpoint/2010/main" val="4169443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400">
                <a:solidFill>
                  <a:srgbClr val="FFFFFF"/>
                </a:solidFill>
                <a:latin typeface="+mj-lt"/>
              </a:rPr>
              <a:t>Last Time: Instrumental Variables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diagram of a triangle&#10;&#10;AI-generated content may be incorrect.">
            <a:extLst>
              <a:ext uri="{FF2B5EF4-FFF2-40B4-BE49-F238E27FC236}">
                <a16:creationId xmlns:a16="http://schemas.microsoft.com/office/drawing/2014/main" id="{CF54183C-C4C3-4CBC-251B-3DF61195F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4375" y="1680569"/>
            <a:ext cx="6616823" cy="349037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44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3EDF-660D-4391-A114-A6C54268E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10549128" cy="4041648"/>
          </a:xfrm>
        </p:spPr>
        <p:txBody>
          <a:bodyPr/>
          <a:lstStyle/>
          <a:p>
            <a:r>
              <a:rPr lang="en-US" dirty="0"/>
              <a:t>Difference-in-Differences:</a:t>
            </a:r>
            <a:br>
              <a:rPr lang="en-US" dirty="0"/>
            </a:br>
            <a:r>
              <a:rPr lang="en-US" dirty="0"/>
              <a:t>2-by-2 Case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FADE3-4D7C-4B3A-B023-71CD85AECC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56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Case Study: Hospital Mergers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066801"/>
            <a:ext cx="10015390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Mergers are frequent in the US and Canada</a:t>
            </a:r>
          </a:p>
          <a:p>
            <a:pPr lvl="1"/>
            <a:r>
              <a:rPr lang="en-US" sz="2200" dirty="0">
                <a:cs typeface="Times New Roman" panose="02020603050405020304" pitchFamily="18" charset="0"/>
              </a:rPr>
              <a:t>In the US, market forces drive this, and consolidation is accelerating</a:t>
            </a:r>
          </a:p>
          <a:p>
            <a:pPr lvl="1"/>
            <a:r>
              <a:rPr lang="en-US" sz="2200" dirty="0">
                <a:cs typeface="Times New Roman" panose="02020603050405020304" pitchFamily="18" charset="0"/>
              </a:rPr>
              <a:t>Even in Canada, staffing issues lead to government restructuring and mergers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What are the potential positive and negative impacts of mergers?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Who might be affected the most by these mergers?</a:t>
            </a:r>
          </a:p>
        </p:txBody>
      </p:sp>
    </p:spTree>
    <p:extLst>
      <p:ext uri="{BB962C8B-B14F-4D97-AF65-F5344CB8AC3E}">
        <p14:creationId xmlns:p14="http://schemas.microsoft.com/office/powerpoint/2010/main" val="673669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64C2B-732E-4338-2BDA-9D788100E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65760"/>
            <a:ext cx="10725912" cy="472440"/>
          </a:xfrm>
        </p:spPr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2B749-C0ED-AFCB-68AD-05120D8E6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600"/>
            <a:ext cx="10669489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59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/>
              <a:t>Motivating Evidence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0D870C-9AFC-0AA1-41F6-41395B04E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D5D2B-E654-019D-E5BE-ECF534331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50" y="1123628"/>
            <a:ext cx="10926700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46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BEEC1-8ABE-A797-AE79-BA3D7BB23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C68C1-049E-0927-B524-C2AB8BF2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/>
              <a:t>Motivating Evidence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62B9AA-2BD1-9727-342E-9AB00E02D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2FD9A4-81BF-526D-8668-D9BAF6761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76" y="1123628"/>
            <a:ext cx="10938358" cy="505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21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Motivating Evidence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55C8F-EE00-F779-3329-D11285CF0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86" y="975483"/>
            <a:ext cx="10603901" cy="44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12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The Basic DD Intuition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4343399"/>
                <a:ext cx="9405791" cy="186478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The 2x2 DID estimator can be written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𝑝𝑜𝑠𝑡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𝑝𝑟𝑒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𝑝𝑜𝑠𝑡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𝑝𝑟𝑒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treated group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untreated/control group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4343399"/>
                <a:ext cx="9405791" cy="1864789"/>
              </a:xfrm>
              <a:blipFill>
                <a:blip r:embed="rId3"/>
                <a:stretch>
                  <a:fillRect l="-972" t="-3268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Visualization of the intuition behind difference-in-differences estimations  | Download Scientific Diagram">
            <a:extLst>
              <a:ext uri="{FF2B5EF4-FFF2-40B4-BE49-F238E27FC236}">
                <a16:creationId xmlns:a16="http://schemas.microsoft.com/office/drawing/2014/main" id="{3B9BBDC1-9A3B-DB3C-A102-32C47615B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2863"/>
            <a:ext cx="6102627" cy="44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15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Simple </a:t>
            </a:r>
            <a:r>
              <a:rPr lang="en-US" sz="3600" dirty="0" err="1">
                <a:cs typeface="Times New Roman" panose="02020603050405020304" pitchFamily="18" charset="0"/>
              </a:rPr>
              <a:t>DiD</a:t>
            </a:r>
            <a:r>
              <a:rPr lang="en-US" sz="3600" dirty="0">
                <a:cs typeface="Times New Roman" panose="02020603050405020304" pitchFamily="18" charset="0"/>
              </a:rPr>
              <a:t> Calculation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40561D4-3FEE-FD66-F10C-078A21B5F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150119"/>
              </p:ext>
            </p:extLst>
          </p:nvPr>
        </p:nvGraphicFramePr>
        <p:xfrm>
          <a:off x="1447800" y="1145049"/>
          <a:ext cx="812799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1693392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7838246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92783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A" sz="2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50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400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634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400" dirty="0"/>
                        <a:t>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091282"/>
                  </a:ext>
                </a:extLst>
              </a:tr>
            </a:tbl>
          </a:graphicData>
        </a:graphic>
      </p:graphicFrame>
      <p:sp>
        <p:nvSpPr>
          <p:cNvPr id="12" name="Arrow: U-Turn 11">
            <a:extLst>
              <a:ext uri="{FF2B5EF4-FFF2-40B4-BE49-F238E27FC236}">
                <a16:creationId xmlns:a16="http://schemas.microsoft.com/office/drawing/2014/main" id="{C1BF476A-BAEB-9531-CC57-BCED523F4341}"/>
              </a:ext>
            </a:extLst>
          </p:cNvPr>
          <p:cNvSpPr/>
          <p:nvPr/>
        </p:nvSpPr>
        <p:spPr>
          <a:xfrm rot="10800000" flipH="1">
            <a:off x="4474294" y="2654739"/>
            <a:ext cx="2895600" cy="45931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94C57-EFC9-ED6B-A152-A7EDF060263B}"/>
              </a:ext>
            </a:extLst>
          </p:cNvPr>
          <p:cNvSpPr txBox="1"/>
          <p:nvPr/>
        </p:nvSpPr>
        <p:spPr>
          <a:xfrm>
            <a:off x="2592368" y="3308271"/>
            <a:ext cx="6659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Treatment effect + Changes in Treated Group</a:t>
            </a:r>
          </a:p>
        </p:txBody>
      </p:sp>
    </p:spTree>
    <p:extLst>
      <p:ext uri="{BB962C8B-B14F-4D97-AF65-F5344CB8AC3E}">
        <p14:creationId xmlns:p14="http://schemas.microsoft.com/office/powerpoint/2010/main" val="2181653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Simple </a:t>
            </a:r>
            <a:r>
              <a:rPr lang="en-US" sz="3600" dirty="0" err="1">
                <a:cs typeface="Times New Roman" panose="02020603050405020304" pitchFamily="18" charset="0"/>
              </a:rPr>
              <a:t>DiD</a:t>
            </a:r>
            <a:r>
              <a:rPr lang="en-US" sz="3600" dirty="0">
                <a:cs typeface="Times New Roman" panose="02020603050405020304" pitchFamily="18" charset="0"/>
              </a:rPr>
              <a:t> Calculation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40561D4-3FEE-FD66-F10C-078A21B5F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604349"/>
              </p:ext>
            </p:extLst>
          </p:nvPr>
        </p:nvGraphicFramePr>
        <p:xfrm>
          <a:off x="1447800" y="2167606"/>
          <a:ext cx="812799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1693392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7838246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92783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A" sz="2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50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400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634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400" dirty="0"/>
                        <a:t>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091282"/>
                  </a:ext>
                </a:extLst>
              </a:tr>
            </a:tbl>
          </a:graphicData>
        </a:graphic>
      </p:graphicFrame>
      <p:sp>
        <p:nvSpPr>
          <p:cNvPr id="12" name="Arrow: U-Turn 11">
            <a:extLst>
              <a:ext uri="{FF2B5EF4-FFF2-40B4-BE49-F238E27FC236}">
                <a16:creationId xmlns:a16="http://schemas.microsoft.com/office/drawing/2014/main" id="{C1BF476A-BAEB-9531-CC57-BCED523F4341}"/>
              </a:ext>
            </a:extLst>
          </p:cNvPr>
          <p:cNvSpPr/>
          <p:nvPr/>
        </p:nvSpPr>
        <p:spPr>
          <a:xfrm rot="10800000" flipH="1">
            <a:off x="4343400" y="3603738"/>
            <a:ext cx="2895600" cy="45931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94C57-EFC9-ED6B-A152-A7EDF060263B}"/>
              </a:ext>
            </a:extLst>
          </p:cNvPr>
          <p:cNvSpPr txBox="1"/>
          <p:nvPr/>
        </p:nvSpPr>
        <p:spPr>
          <a:xfrm>
            <a:off x="3048000" y="4056473"/>
            <a:ext cx="6659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Treatment effect + Changes in Treated Group</a:t>
            </a:r>
          </a:p>
        </p:txBody>
      </p:sp>
      <p:sp>
        <p:nvSpPr>
          <p:cNvPr id="7" name="Arrow: U-Turn 6">
            <a:extLst>
              <a:ext uri="{FF2B5EF4-FFF2-40B4-BE49-F238E27FC236}">
                <a16:creationId xmlns:a16="http://schemas.microsoft.com/office/drawing/2014/main" id="{615162D6-8775-5849-B28C-F1535925C27A}"/>
              </a:ext>
            </a:extLst>
          </p:cNvPr>
          <p:cNvSpPr/>
          <p:nvPr/>
        </p:nvSpPr>
        <p:spPr>
          <a:xfrm>
            <a:off x="4373287" y="1546338"/>
            <a:ext cx="2865713" cy="45931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B80A9-975D-0780-0D4D-36FA97B835B3}"/>
              </a:ext>
            </a:extLst>
          </p:cNvPr>
          <p:cNvSpPr txBox="1"/>
          <p:nvPr/>
        </p:nvSpPr>
        <p:spPr>
          <a:xfrm>
            <a:off x="3886200" y="1066800"/>
            <a:ext cx="507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Changes in Untreated Group</a:t>
            </a:r>
          </a:p>
        </p:txBody>
      </p:sp>
    </p:spTree>
    <p:extLst>
      <p:ext uri="{BB962C8B-B14F-4D97-AF65-F5344CB8AC3E}">
        <p14:creationId xmlns:p14="http://schemas.microsoft.com/office/powerpoint/2010/main" val="3150481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Simple </a:t>
            </a:r>
            <a:r>
              <a:rPr lang="en-US" sz="3600" dirty="0" err="1">
                <a:cs typeface="Times New Roman" panose="02020603050405020304" pitchFamily="18" charset="0"/>
              </a:rPr>
              <a:t>DiD</a:t>
            </a:r>
            <a:r>
              <a:rPr lang="en-US" sz="3600" dirty="0">
                <a:cs typeface="Times New Roman" panose="02020603050405020304" pitchFamily="18" charset="0"/>
              </a:rPr>
              <a:t> Calculation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40561D4-3FEE-FD66-F10C-078A21B5FA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4738745"/>
                  </p:ext>
                </p:extLst>
              </p:nvPr>
            </p:nvGraphicFramePr>
            <p:xfrm>
              <a:off x="1295400" y="1089089"/>
              <a:ext cx="96012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300">
                      <a:extLst>
                        <a:ext uri="{9D8B030D-6E8A-4147-A177-3AD203B41FA5}">
                          <a16:colId xmlns:a16="http://schemas.microsoft.com/office/drawing/2014/main" val="1716933922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2878382463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3292783135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99178535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dirty="0"/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Difference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25026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Control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963455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Treated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0912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1" dirty="0"/>
                            <a:t>DID 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−10−−5=−5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61112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40561D4-3FEE-FD66-F10C-078A21B5FA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4738745"/>
                  </p:ext>
                </p:extLst>
              </p:nvPr>
            </p:nvGraphicFramePr>
            <p:xfrm>
              <a:off x="1295400" y="1089089"/>
              <a:ext cx="96012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300">
                      <a:extLst>
                        <a:ext uri="{9D8B030D-6E8A-4147-A177-3AD203B41FA5}">
                          <a16:colId xmlns:a16="http://schemas.microsoft.com/office/drawing/2014/main" val="1716933922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2878382463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3292783135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99178535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dirty="0"/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Difference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25026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Control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96345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Treated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0912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1" dirty="0"/>
                            <a:t>DID 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254" t="-310667" r="-101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61112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EE9D18F-77E4-8AB7-20E8-D4E01BB43EF2}"/>
              </a:ext>
            </a:extLst>
          </p:cNvPr>
          <p:cNvSpPr txBox="1"/>
          <p:nvPr/>
        </p:nvSpPr>
        <p:spPr>
          <a:xfrm>
            <a:off x="3878783" y="3925958"/>
            <a:ext cx="6882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Treatment effect + Changes in Treated Group </a:t>
            </a:r>
          </a:p>
          <a:p>
            <a:r>
              <a:rPr lang="en-CA" sz="2400" dirty="0"/>
              <a:t>					– Changes in Untreated Group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25AD094-FA61-D6B7-A38B-9B9DA3CEA142}"/>
              </a:ext>
            </a:extLst>
          </p:cNvPr>
          <p:cNvSpPr/>
          <p:nvPr/>
        </p:nvSpPr>
        <p:spPr>
          <a:xfrm>
            <a:off x="6553200" y="3044746"/>
            <a:ext cx="1219200" cy="830997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7422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F3111ED-61A2-2123-0D2A-EFDD981A07C2}"/>
              </a:ext>
            </a:extLst>
          </p:cNvPr>
          <p:cNvSpPr txBox="1">
            <a:spLocks/>
          </p:cNvSpPr>
          <p:nvPr/>
        </p:nvSpPr>
        <p:spPr>
          <a:xfrm>
            <a:off x="1229032" y="365760"/>
            <a:ext cx="5997678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100">
                <a:latin typeface="+mj-lt"/>
              </a:rPr>
              <a:t>Last Time: Instrumental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AC18E-4064-A1FE-C1EB-5D23F1DFA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139" y="2005739"/>
            <a:ext cx="6015571" cy="4174398"/>
          </a:xfrm>
        </p:spPr>
        <p:txBody>
          <a:bodyPr vert="horz" lIns="91440" tIns="45720" rIns="91440" bIns="45720" rtlCol="0">
            <a:normAutofit/>
          </a:bodyPr>
          <a:lstStyle/>
          <a:p>
            <a:pPr lvl="1">
              <a:buFont typeface="Wingdings 2"/>
              <a:buChar char=""/>
            </a:pPr>
            <a:endParaRPr lang="en-US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0FAC9-4B4F-4E66-10D0-10744A69E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2"/>
          <a:stretch/>
        </p:blipFill>
        <p:spPr>
          <a:xfrm>
            <a:off x="7538689" y="10"/>
            <a:ext cx="465331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21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Assumptions Needed for DID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r>
              <a:rPr lang="en-US" sz="2400" dirty="0">
                <a:cs typeface="Times New Roman" panose="02020603050405020304" pitchFamily="18" charset="0"/>
              </a:rPr>
              <a:t>DID rests on the comparison of two groups—what do we need for that comparison to be valid? </a:t>
            </a:r>
          </a:p>
          <a:p>
            <a:pPr marL="0" indent="0">
              <a:buNone/>
            </a:pPr>
            <a:r>
              <a:rPr lang="en-US" sz="2600" b="1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Parallel trends! </a:t>
            </a:r>
            <a:r>
              <a:rPr lang="en-US" sz="2600" dirty="0">
                <a:cs typeface="Times New Roman" panose="02020603050405020304" pitchFamily="18" charset="0"/>
              </a:rPr>
              <a:t>What is this in math? </a:t>
            </a:r>
          </a:p>
          <a:p>
            <a:endParaRPr lang="en-US" sz="2400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40561D4-3FEE-FD66-F10C-078A21B5FA8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95400" y="1089089"/>
              <a:ext cx="96012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300">
                      <a:extLst>
                        <a:ext uri="{9D8B030D-6E8A-4147-A177-3AD203B41FA5}">
                          <a16:colId xmlns:a16="http://schemas.microsoft.com/office/drawing/2014/main" val="1716933922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2878382463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3292783135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99178535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dirty="0"/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Difference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25026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Control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963455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Treated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0912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1" dirty="0"/>
                            <a:t>DID 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−10−−5=−5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61112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40561D4-3FEE-FD66-F10C-078A21B5FA8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95400" y="1089089"/>
              <a:ext cx="96012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300">
                      <a:extLst>
                        <a:ext uri="{9D8B030D-6E8A-4147-A177-3AD203B41FA5}">
                          <a16:colId xmlns:a16="http://schemas.microsoft.com/office/drawing/2014/main" val="1716933922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2878382463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3292783135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99178535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dirty="0"/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Difference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25026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Control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96345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Treated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0912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1" dirty="0"/>
                            <a:t>DID 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254" t="-310667" r="-101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61112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EE9D18F-77E4-8AB7-20E8-D4E01BB43EF2}"/>
              </a:ext>
            </a:extLst>
          </p:cNvPr>
          <p:cNvSpPr txBox="1"/>
          <p:nvPr/>
        </p:nvSpPr>
        <p:spPr>
          <a:xfrm>
            <a:off x="4014588" y="2940177"/>
            <a:ext cx="6882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Treatment effect + Changes in Treated Group </a:t>
            </a:r>
          </a:p>
          <a:p>
            <a:r>
              <a:rPr lang="en-CA" sz="2400" dirty="0"/>
              <a:t>					– Changes in Untreated Group</a:t>
            </a:r>
          </a:p>
        </p:txBody>
      </p:sp>
    </p:spTree>
    <p:extLst>
      <p:ext uri="{BB962C8B-B14F-4D97-AF65-F5344CB8AC3E}">
        <p14:creationId xmlns:p14="http://schemas.microsoft.com/office/powerpoint/2010/main" val="2275322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Assumptions Needed for DID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DID rests on the comparison of two groups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What do we need for that comparison to be valid? 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In general, groups need to be similar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Of critical importance to DID is the </a:t>
            </a:r>
            <a:r>
              <a:rPr lang="en-US" sz="2400" b="1" dirty="0">
                <a:cs typeface="Times New Roman" panose="02020603050405020304" pitchFamily="18" charset="0"/>
              </a:rPr>
              <a:t>parallel trends </a:t>
            </a:r>
            <a:r>
              <a:rPr lang="en-US" sz="2400" dirty="0">
                <a:cs typeface="Times New Roman" panose="02020603050405020304" pitchFamily="18" charset="0"/>
              </a:rPr>
              <a:t>assumption: </a:t>
            </a:r>
          </a:p>
          <a:p>
            <a:pPr marL="0" indent="0">
              <a:buNone/>
            </a:pPr>
            <a:r>
              <a:rPr lang="en-US" sz="2800" b="1" u="sng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If no treatment had occurred, the difference between the treated group and the untreated group would have stayed the same across periods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Of course, this is completely unobservable (it’s a </a:t>
            </a:r>
            <a:r>
              <a:rPr lang="en-US" sz="2400" i="1" dirty="0">
                <a:cs typeface="Times New Roman" panose="02020603050405020304" pitchFamily="18" charset="0"/>
              </a:rPr>
              <a:t>potential outcome</a:t>
            </a:r>
            <a:r>
              <a:rPr lang="en-US" sz="2400" dirty="0">
                <a:cs typeface="Times New Roman" panose="02020603050405020304" pitchFamily="18" charset="0"/>
              </a:rPr>
              <a:t>)</a:t>
            </a: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241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Visualizing the Parallel Trends Assumption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9A57F1-2C8A-882C-E4C7-77FCCB38A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0100" y="1371600"/>
            <a:ext cx="10058400" cy="4980153"/>
          </a:xfrm>
        </p:spPr>
      </p:pic>
    </p:spTree>
    <p:extLst>
      <p:ext uri="{BB962C8B-B14F-4D97-AF65-F5344CB8AC3E}">
        <p14:creationId xmlns:p14="http://schemas.microsoft.com/office/powerpoint/2010/main" val="924980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happens if we don’t have parallel trends?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BA3DC1-298C-4709-52B3-E5FF42E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982488"/>
            <a:ext cx="10058400" cy="505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75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happens if we don’t have parallel trends?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BA3DC1-298C-4709-52B3-E5FF42E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982488"/>
            <a:ext cx="10058400" cy="5055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97E8AE-7C9D-E83E-A6DE-AADBA6AD6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71" y="1074431"/>
            <a:ext cx="10058400" cy="50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71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5818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DID: Estimation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In a 2-by-2 case, the intuition leads straight to the regression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𝐺𝑟𝑜𝑢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𝑇𝑖𝑚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CA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CA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24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𝑮𝒓𝒐𝒖𝒑</m:t>
                              </m:r>
                              <m:r>
                                <a:rPr lang="en-CA" sz="24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CA" sz="24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𝑻𝒊𝒎𝒆</m:t>
                              </m:r>
                            </m:e>
                          </m:d>
                        </m:e>
                        <m:sub>
                          <m:r>
                            <a:rPr lang="en-CA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𝒊𝒕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The coefficient of interest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. What do the others tell us?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  <a:blipFill>
                <a:blip r:embed="rId3"/>
                <a:stretch>
                  <a:fillRect l="-454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RStudio - RStudio">
            <a:extLst>
              <a:ext uri="{FF2B5EF4-FFF2-40B4-BE49-F238E27FC236}">
                <a16:creationId xmlns:a16="http://schemas.microsoft.com/office/drawing/2014/main" id="{9EDCB0C5-F560-3E02-7232-BD92286C9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5181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595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Interpreting Results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1" y="1066801"/>
            <a:ext cx="9862990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We are interested in a policy’s </a:t>
            </a:r>
            <a:r>
              <a:rPr lang="en-US" sz="2400" b="1" dirty="0">
                <a:cs typeface="Times New Roman" panose="02020603050405020304" pitchFamily="18" charset="0"/>
              </a:rPr>
              <a:t>treatment effect</a:t>
            </a:r>
            <a:r>
              <a:rPr lang="en-US" sz="2400" dirty="0">
                <a:cs typeface="Times New Roman" panose="02020603050405020304" pitchFamily="18" charset="0"/>
              </a:rPr>
              <a:t>—is that what we get?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Our DAG shows us that we are getting an </a:t>
            </a:r>
            <a:r>
              <a:rPr lang="en-US" sz="2400" u="sng" dirty="0">
                <a:cs typeface="Times New Roman" panose="02020603050405020304" pitchFamily="18" charset="0"/>
              </a:rPr>
              <a:t>ATT: 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We isolated differences in variation </a:t>
            </a:r>
            <a:r>
              <a:rPr lang="en-US" sz="2400" i="1" dirty="0">
                <a:cs typeface="Times New Roman" panose="02020603050405020304" pitchFamily="18" charset="0"/>
              </a:rPr>
              <a:t>specifically for </a:t>
            </a:r>
            <a:r>
              <a:rPr lang="en-US" sz="2400" dirty="0">
                <a:cs typeface="Times New Roman" panose="02020603050405020304" pitchFamily="18" charset="0"/>
              </a:rPr>
              <a:t>the treated group</a:t>
            </a:r>
          </a:p>
          <a:p>
            <a:pPr lvl="1"/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EF35C-D572-D70B-EBDD-08BF7DBE7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036" y="2819400"/>
            <a:ext cx="7641927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16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b="1" dirty="0">
                <a:cs typeface="Times New Roman" panose="02020603050405020304" pitchFamily="18" charset="0"/>
              </a:rPr>
              <a:t>Suggestive </a:t>
            </a:r>
            <a:r>
              <a:rPr lang="en-US" sz="3600" dirty="0">
                <a:cs typeface="Times New Roman" panose="02020603050405020304" pitchFamily="18" charset="0"/>
              </a:rPr>
              <a:t>Evidence for Parallel Trends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066801"/>
            <a:ext cx="10015390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Your treatment and control group should satisfy the following: 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Treatment should not have affected untreated group (no spillovers)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Balance across the treated and untreated groups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Similar trajectories for dependent variable before treatment</a:t>
            </a:r>
          </a:p>
        </p:txBody>
      </p:sp>
    </p:spTree>
    <p:extLst>
      <p:ext uri="{BB962C8B-B14F-4D97-AF65-F5344CB8AC3E}">
        <p14:creationId xmlns:p14="http://schemas.microsoft.com/office/powerpoint/2010/main" val="3876382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b="1" dirty="0">
                <a:cs typeface="Times New Roman" panose="02020603050405020304" pitchFamily="18" charset="0"/>
              </a:rPr>
              <a:t>Suggestive </a:t>
            </a:r>
            <a:r>
              <a:rPr lang="en-US" sz="3600" dirty="0">
                <a:cs typeface="Times New Roman" panose="02020603050405020304" pitchFamily="18" charset="0"/>
              </a:rPr>
              <a:t>Evidence for Parallel Trends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Your treatment and control group should satisfy the following: 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Treatment should not have affected untreated group (no spillovers)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Balance across the treated and untreated groups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b="1" dirty="0">
                <a:cs typeface="Times New Roman" panose="02020603050405020304" pitchFamily="18" charset="0"/>
              </a:rPr>
              <a:t>Similar trajectories for dependent variable before treatment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B63C4-AD3C-E1EC-8DC0-2E74D4E3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010" y="2780695"/>
            <a:ext cx="7750723" cy="3600000"/>
          </a:xfrm>
          <a:prstGeom prst="rect">
            <a:avLst/>
          </a:prstGeom>
        </p:spPr>
      </p:pic>
      <p:pic>
        <p:nvPicPr>
          <p:cNvPr id="6" name="Picture 2" descr="RStudio - RStudio">
            <a:extLst>
              <a:ext uri="{FF2B5EF4-FFF2-40B4-BE49-F238E27FC236}">
                <a16:creationId xmlns:a16="http://schemas.microsoft.com/office/drawing/2014/main" id="{2EAB0927-EDFE-66D5-3F31-5DBC1C98E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5181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57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DID: Best Practices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1066801"/>
                <a:ext cx="9939190" cy="5141388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Placebo tests – pick a fake treatment date, treated group, etc.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If you keep getting significance, probably a violation of the PTA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Use only the pre-treatment data (don’t want real ATTs in there)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Parallel trends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must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think carefully </a:t>
                </a:r>
                <a:r>
                  <a:rPr lang="en-US" sz="2400" dirty="0">
                    <a:cs typeface="Times New Roman" panose="02020603050405020304" pitchFamily="18" charset="0"/>
                  </a:rPr>
                  <a:t>about how your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measured: 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Parallel trends is an assumption about </a:t>
                </a:r>
                <a:r>
                  <a:rPr lang="en-US" sz="2400" u="sng" dirty="0">
                    <a:cs typeface="Times New Roman" panose="02020603050405020304" pitchFamily="18" charset="0"/>
                  </a:rPr>
                  <a:t>the size of a gap 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Hence, measurement matters! 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Parallel trends holds for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they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do not </a:t>
                </a:r>
                <a:r>
                  <a:rPr lang="en-US" sz="2400" dirty="0">
                    <a:cs typeface="Times New Roman" panose="02020603050405020304" pitchFamily="18" charset="0"/>
                  </a:rPr>
                  <a:t>hold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There are resources to combine this with IV. See Hoagland (2022) and Hudson et al., 2017 for a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066801"/>
                <a:ext cx="9939190" cy="5141388"/>
              </a:xfrm>
              <a:blipFill>
                <a:blip r:embed="rId3"/>
                <a:stretch>
                  <a:fillRect l="-491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RStudio - RStudio">
            <a:extLst>
              <a:ext uri="{FF2B5EF4-FFF2-40B4-BE49-F238E27FC236}">
                <a16:creationId xmlns:a16="http://schemas.microsoft.com/office/drawing/2014/main" id="{6F714E19-D046-D28D-1107-0F263E7AD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5181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64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C857A8-92B9-2B3C-A823-BF8C9C910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806255"/>
            <a:ext cx="6111824" cy="6127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30AAF-8E51-633B-03D1-F181CFA64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10" y="75979"/>
            <a:ext cx="8802328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07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3EDF-660D-4391-A114-A6C54268E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10549128" cy="4041648"/>
          </a:xfrm>
        </p:spPr>
        <p:txBody>
          <a:bodyPr/>
          <a:lstStyle/>
          <a:p>
            <a:r>
              <a:rPr lang="en-US" dirty="0"/>
              <a:t>Generalized </a:t>
            </a:r>
            <a:br>
              <a:rPr lang="en-US" dirty="0"/>
            </a:br>
            <a:r>
              <a:rPr lang="en-US" dirty="0"/>
              <a:t>Differences-in-Differences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FADE3-4D7C-4B3A-B023-71CD85AECC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05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764AB-7C86-6CCC-FF64-A9B821D07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CEEA-8707-2CE3-7B5D-F7542CDE7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Estimating Equations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D2E7A-AE8C-FEE1-ABC0-AB94D901C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736"/>
            <a:ext cx="11559435" cy="3082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0FE73-21AB-6425-7440-4AB19025E9E7}"/>
              </a:ext>
            </a:extLst>
          </p:cNvPr>
          <p:cNvSpPr txBox="1"/>
          <p:nvPr/>
        </p:nvSpPr>
        <p:spPr>
          <a:xfrm>
            <a:off x="457201" y="4343400"/>
            <a:ext cx="9829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Let’s talk about fixed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The equation identifies a </a:t>
            </a:r>
            <a:r>
              <a:rPr lang="en-US" sz="2400" b="1" dirty="0">
                <a:latin typeface="Aptos" panose="020B0004020202020204" pitchFamily="34" charset="0"/>
              </a:rPr>
              <a:t>parameter of interest</a:t>
            </a:r>
            <a:endParaRPr lang="en-US" sz="24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How does this evolve to capture </a:t>
            </a:r>
            <a:r>
              <a:rPr lang="en-US" sz="2400" b="1" dirty="0">
                <a:latin typeface="Aptos" panose="020B0004020202020204" pitchFamily="34" charset="0"/>
              </a:rPr>
              <a:t>static vs. dynamic treatment effects? </a:t>
            </a:r>
            <a:r>
              <a:rPr lang="en-US" sz="2400" dirty="0">
                <a:latin typeface="Aptos" panose="020B0004020202020204" pitchFamily="34" charset="0"/>
              </a:rPr>
              <a:t>(in a few slides)</a:t>
            </a:r>
          </a:p>
        </p:txBody>
      </p:sp>
    </p:spTree>
    <p:extLst>
      <p:ext uri="{BB962C8B-B14F-4D97-AF65-F5344CB8AC3E}">
        <p14:creationId xmlns:p14="http://schemas.microsoft.com/office/powerpoint/2010/main" val="1646232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Moving beyond the 2x2 case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1" y="1066801"/>
                <a:ext cx="10015390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If you have multiple groups/time-periods, you can still do </a:t>
                </a:r>
                <a:r>
                  <a:rPr lang="en-US" sz="2400" dirty="0" err="1">
                    <a:cs typeface="Times New Roman" panose="02020603050405020304" pitchFamily="18" charset="0"/>
                  </a:rPr>
                  <a:t>DiD</a:t>
                </a:r>
                <a:r>
                  <a:rPr lang="en-US" sz="2400" dirty="0">
                    <a:cs typeface="Times New Roman" panose="02020603050405020304" pitchFamily="18" charset="0"/>
                  </a:rPr>
                  <a:t>!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We can exploit that many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group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cs typeface="Times New Roman" panose="02020603050405020304" pitchFamily="18" charset="0"/>
                  </a:rPr>
                  <a:t>and </a:t>
                </a: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time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cs typeface="Times New Roman" panose="02020603050405020304" pitchFamily="18" charset="0"/>
                  </a:rPr>
                  <a:t>characteristics only vary in one dimension: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𝑇𝑟𝑒𝑎𝑡𝑒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𝑃𝑜𝑠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</a:rPr>
                  <a:t>Where: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a group “fixed effect”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a time “fixed effect”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Hence, this is called a </a:t>
                </a:r>
                <a:r>
                  <a:rPr lang="en-US" sz="2400" u="sng" dirty="0">
                    <a:cs typeface="Times New Roman" panose="02020603050405020304" pitchFamily="18" charset="0"/>
                  </a:rPr>
                  <a:t>“two-way fixed-effects” estimator (TWFE)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1" y="1066801"/>
                <a:ext cx="10015390" cy="5141388"/>
              </a:xfrm>
              <a:blipFill>
                <a:blip r:embed="rId3"/>
                <a:stretch>
                  <a:fillRect l="-913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1460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Moving beyond the 2x2 case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1" y="1066801"/>
                <a:ext cx="10015390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If you have multiple groups/time-periods, you can still do </a:t>
                </a:r>
                <a:r>
                  <a:rPr lang="en-US" sz="2400" dirty="0" err="1">
                    <a:cs typeface="Times New Roman" panose="02020603050405020304" pitchFamily="18" charset="0"/>
                  </a:rPr>
                  <a:t>DiD</a:t>
                </a:r>
                <a:r>
                  <a:rPr lang="en-US" sz="2400" dirty="0">
                    <a:cs typeface="Times New Roman" panose="02020603050405020304" pitchFamily="18" charset="0"/>
                  </a:rPr>
                  <a:t>!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We can exploit that many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group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cs typeface="Times New Roman" panose="02020603050405020304" pitchFamily="18" charset="0"/>
                  </a:rPr>
                  <a:t>and </a:t>
                </a: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time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cs typeface="Times New Roman" panose="02020603050405020304" pitchFamily="18" charset="0"/>
                  </a:rPr>
                  <a:t>characteristics only vary in one dimension: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𝑇𝑟𝑒𝑎𝑡𝑒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𝑃𝑜𝑠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</a:rPr>
                  <a:t>Where: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a group “fixed effect”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a time “fixed effect”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Hence, this is called a </a:t>
                </a:r>
                <a:r>
                  <a:rPr lang="en-US" sz="2400" u="sng" dirty="0">
                    <a:cs typeface="Times New Roman" panose="02020603050405020304" pitchFamily="18" charset="0"/>
                  </a:rPr>
                  <a:t>“two-way fixed-effects” estimator (TWFE)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Then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all time- and group-varying covariates </a:t>
                </a:r>
                <a:r>
                  <a:rPr lang="en-US" sz="2400" dirty="0">
                    <a:cs typeface="Times New Roman" panose="02020603050405020304" pitchFamily="18" charset="0"/>
                  </a:rPr>
                  <a:t>are absorbed in these effects!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Note that this means only control variables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you might include are 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group-time varying. What does this mean in practice?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1" y="1066801"/>
                <a:ext cx="10015390" cy="5141388"/>
              </a:xfrm>
              <a:blipFill>
                <a:blip r:embed="rId3"/>
                <a:stretch>
                  <a:fillRect l="-913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RStudio - RStudio">
            <a:extLst>
              <a:ext uri="{FF2B5EF4-FFF2-40B4-BE49-F238E27FC236}">
                <a16:creationId xmlns:a16="http://schemas.microsoft.com/office/drawing/2014/main" id="{6ABCEB7B-4ED6-C537-C1ED-5FA93BA11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53340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12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6262A-E8A8-38D3-1028-BD06B032D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CC341-956E-0F62-932F-2B316E670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Estimating Equations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763F0-02A2-F9A2-EB99-41A5D5CFC4D9}"/>
              </a:ext>
            </a:extLst>
          </p:cNvPr>
          <p:cNvSpPr txBox="1"/>
          <p:nvPr/>
        </p:nvSpPr>
        <p:spPr>
          <a:xfrm>
            <a:off x="457200" y="4343400"/>
            <a:ext cx="99223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Let’s talk about fixed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The equation identifies a </a:t>
            </a:r>
            <a:r>
              <a:rPr lang="en-US" sz="2400" b="1" dirty="0">
                <a:latin typeface="Aptos" panose="020B0004020202020204" pitchFamily="34" charset="0"/>
              </a:rPr>
              <a:t>parameter of interest</a:t>
            </a:r>
            <a:endParaRPr lang="en-US" sz="24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How does this evolve to capture </a:t>
            </a:r>
            <a:r>
              <a:rPr lang="en-US" sz="2400" b="1" dirty="0">
                <a:latin typeface="Aptos" panose="020B0004020202020204" pitchFamily="34" charset="0"/>
              </a:rPr>
              <a:t>static vs. dynamic treatment effects?</a:t>
            </a:r>
            <a:endParaRPr lang="en-US" sz="2400" dirty="0">
              <a:latin typeface="Aptos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D8457-0898-8955-50CC-E1350500A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05881"/>
            <a:ext cx="11854070" cy="331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85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0B2B-F8ED-85AD-9D83-66AEB8A06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760"/>
            <a:ext cx="10802112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 Results: 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73A5D2-B6FF-BD27-9F6E-4014509F9D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914400"/>
                <a:ext cx="10573512" cy="54864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What’s missing from the estimating equation? </a:t>
                </a:r>
                <a:r>
                  <a:rPr lang="en-US" sz="2400" b="1" dirty="0"/>
                  <a:t>Units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How did the authors handle this? Did you like it? Did you believe their robustness check here (Appendix Figure B2)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73A5D2-B6FF-BD27-9F6E-4014509F9D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14400"/>
                <a:ext cx="10573512" cy="5486400"/>
              </a:xfrm>
              <a:blipFill>
                <a:blip r:embed="rId3"/>
                <a:stretch>
                  <a:fillRect l="-461" t="-1222" r="-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12900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A266B-1B38-268A-6C0E-1CAD18816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73C5A-FFD7-2269-3378-92481904D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760"/>
            <a:ext cx="10802112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 Results: Parallel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D9EFF-8384-1588-5B25-B7F42CBE0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0573512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Two ways to test parallel trends here: </a:t>
            </a:r>
          </a:p>
          <a:p>
            <a:pPr marL="457200" indent="-457200">
              <a:buAutoNum type="arabicPeriod"/>
            </a:pPr>
            <a:r>
              <a:rPr lang="en-US" sz="2400" dirty="0"/>
              <a:t>Testing for “selection on observables” effects: this is like a balance table in a matching estimation!</a:t>
            </a:r>
          </a:p>
          <a:p>
            <a:pPr lvl="1"/>
            <a:r>
              <a:rPr lang="en-US" sz="2400" dirty="0"/>
              <a:t>What did they do to account for the fact that differences might have been taking place at a community/county level?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25612-A9B8-EB42-D4B9-0E5D11B3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743200"/>
            <a:ext cx="4824062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12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47FDA-69B2-3F62-5DC9-A8D39620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82FD-E4C2-F87B-906B-641EAB0E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760"/>
            <a:ext cx="10802112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 Results: Parallel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7927B-040C-F94B-34A6-934620067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0573512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Two ways to test parallel trends here: </a:t>
            </a:r>
          </a:p>
          <a:p>
            <a:pPr marL="457200" indent="-457200">
              <a:buAutoNum type="arabicPeriod"/>
            </a:pPr>
            <a:r>
              <a:rPr lang="en-US" sz="2400" dirty="0"/>
              <a:t>Testing for “selection on observables” effects: this is like a balance table in a matching estimation!</a:t>
            </a:r>
          </a:p>
          <a:p>
            <a:pPr lvl="1"/>
            <a:r>
              <a:rPr lang="en-US" sz="2400" dirty="0"/>
              <a:t>What did they do to account for the fact that differences might have been taking place at a community/county level?</a:t>
            </a:r>
          </a:p>
          <a:p>
            <a:pPr marL="0" indent="0">
              <a:buNone/>
            </a:pPr>
            <a:r>
              <a:rPr lang="en-US" sz="2400" dirty="0"/>
              <a:t>2. Dynamic treatment effects – look for pre-event effects/differences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A1FB4-266A-D33F-EB66-59E489907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092" y="3456863"/>
            <a:ext cx="5231508" cy="34691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EBED71-71B7-0A08-F250-F28BA01C1DBC}"/>
              </a:ext>
            </a:extLst>
          </p:cNvPr>
          <p:cNvSpPr/>
          <p:nvPr/>
        </p:nvSpPr>
        <p:spPr>
          <a:xfrm>
            <a:off x="6019800" y="4572000"/>
            <a:ext cx="3276600" cy="175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80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695AE-B21A-2895-41CF-4E28F6CEE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16384-4982-6CE9-49DD-7EBE26575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760"/>
            <a:ext cx="10802112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D6B5-5353-F80A-82D3-B64F81738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F1D506-288A-05B6-9FDC-83982FC63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92" y="818785"/>
            <a:ext cx="10498015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85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2261E-36D9-4E19-CBFA-3CCCD3C66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5C2B-0A5E-C6EB-122E-370E220B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760"/>
            <a:ext cx="10802112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358A5-7B26-F86C-BD07-2B3FDB8DF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16B4E-4073-72ED-35F8-103CBF6CC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" y="969235"/>
            <a:ext cx="1041227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0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This Time: Policy Evaluation Exploiting </a:t>
            </a:r>
            <a:r>
              <a:rPr lang="en-US" sz="3600" i="1" dirty="0">
                <a:cs typeface="Times New Roman" panose="02020603050405020304" pitchFamily="18" charset="0"/>
              </a:rPr>
              <a:t>Time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1" y="1066801"/>
            <a:ext cx="9862990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We can frequently see a policy implemented, and want to know its effect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 In the wild, we have two types of “quasi-random variation” we can use: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b="1" dirty="0">
                <a:cs typeface="Times New Roman" panose="02020603050405020304" pitchFamily="18" charset="0"/>
              </a:rPr>
              <a:t>Cross-sectional variation</a:t>
            </a:r>
            <a:r>
              <a:rPr lang="en-US" sz="2400" dirty="0">
                <a:cs typeface="Times New Roman" panose="02020603050405020304" pitchFamily="18" charset="0"/>
              </a:rPr>
              <a:t>: differences across observed units attributable to differences in their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4380851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E6A0D-9794-BE20-1E44-55000CEA6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E0D4-F7AD-2F95-D254-22A2C9462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760"/>
            <a:ext cx="10802112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about county-level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FE455-E350-A7D5-4099-1ACC07D0C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02C04-8A8C-77E2-6A85-5D71913D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16" y="868411"/>
            <a:ext cx="7430079" cy="59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035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D3441-65E3-6168-0895-C0FB1F80F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A2D9B-0521-37CB-BE20-268EBEC45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760"/>
            <a:ext cx="10802112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Implications: Prenatal Health Effects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327F6-B61B-0D86-9602-0B94DD934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4243083"/>
            <a:ext cx="5867400" cy="2480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D93AC6-E03D-5B3F-208E-1E02CDEE9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894523"/>
            <a:ext cx="6378382" cy="360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75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782CA-1F6A-D2A2-38D9-D7476D8BB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C308C-0588-9C11-547E-3941E4EA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760"/>
            <a:ext cx="11734800" cy="548640"/>
          </a:xfrm>
        </p:spPr>
        <p:txBody>
          <a:bodyPr>
            <a:noAutofit/>
          </a:bodyPr>
          <a:lstStyle/>
          <a:p>
            <a:r>
              <a:rPr lang="en-US" sz="3600" dirty="0"/>
              <a:t>Implications: Infant Health Effects and Maternal Morbidity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35A262-7961-6148-B17D-C0536C688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78858"/>
            <a:ext cx="7104428" cy="568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46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CB228-014A-F2DF-2CE1-8444CCF18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3E22-EF87-695C-168D-B67BC61A7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31799"/>
            <a:ext cx="9692640" cy="858801"/>
          </a:xfrm>
        </p:spPr>
        <p:txBody>
          <a:bodyPr/>
          <a:lstStyle/>
          <a:p>
            <a:r>
              <a:rPr lang="en-US" dirty="0"/>
              <a:t>Robustness checks/other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BD99F-42CA-11AC-B4D7-FA11DA605536}"/>
              </a:ext>
            </a:extLst>
          </p:cNvPr>
          <p:cNvSpPr txBox="1"/>
          <p:nvPr/>
        </p:nvSpPr>
        <p:spPr>
          <a:xfrm>
            <a:off x="533400" y="990600"/>
            <a:ext cx="10210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Are mergers linked to other closures?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Heterogeneous treatment effects: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“Differences based on race, insurance status, and education level…[as well as] differential effects in low-income counties and in counties where the next nearest county with obstetric care is further.”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What might be missing here as an outcome? As a methodological issue?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do county demographics change over time?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Log(population), median income, % uninsured, race, 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Was this convincing?</a:t>
            </a:r>
          </a:p>
        </p:txBody>
      </p:sp>
    </p:spTree>
    <p:extLst>
      <p:ext uri="{BB962C8B-B14F-4D97-AF65-F5344CB8AC3E}">
        <p14:creationId xmlns:p14="http://schemas.microsoft.com/office/powerpoint/2010/main" val="37942738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16BF-43C7-2669-A83C-537A3280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Mini Referee Report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900C9-79D5-0726-E388-4308BE77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ptos" panose="020B0004020202020204" pitchFamily="34" charset="0"/>
                <a:cs typeface="Aparajita" panose="02020603050405020304" pitchFamily="18" charset="0"/>
              </a:rPr>
              <a:t>What do you like about the paper? </a:t>
            </a:r>
          </a:p>
          <a:p>
            <a:r>
              <a:rPr lang="en-US" sz="2400" dirty="0">
                <a:latin typeface="Aptos" panose="020B0004020202020204" pitchFamily="34" charset="0"/>
                <a:cs typeface="Aparajita" panose="02020603050405020304" pitchFamily="18" charset="0"/>
              </a:rPr>
              <a:t>What about the field experiments? Value added? </a:t>
            </a:r>
          </a:p>
          <a:p>
            <a:r>
              <a:rPr lang="en-US" sz="2400" dirty="0">
                <a:latin typeface="Aptos" panose="020B0004020202020204" pitchFamily="34" charset="0"/>
                <a:cs typeface="Aparajita" panose="02020603050405020304" pitchFamily="18" charset="0"/>
              </a:rPr>
              <a:t>Major concerns, etc.?</a:t>
            </a:r>
          </a:p>
          <a:p>
            <a:r>
              <a:rPr lang="en-US" sz="2400" dirty="0">
                <a:latin typeface="Aptos" panose="020B0004020202020204" pitchFamily="34" charset="0"/>
                <a:cs typeface="Aparajita" panose="02020603050405020304" pitchFamily="18" charset="0"/>
              </a:rPr>
              <a:t>This hasn’t been published – why do you think that is? </a:t>
            </a:r>
          </a:p>
        </p:txBody>
      </p:sp>
    </p:spTree>
    <p:extLst>
      <p:ext uri="{BB962C8B-B14F-4D97-AF65-F5344CB8AC3E}">
        <p14:creationId xmlns:p14="http://schemas.microsoft.com/office/powerpoint/2010/main" val="7405289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DID: Best Practices (Again)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829801" cy="5141388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Generally, standard errors need to correct for </a:t>
            </a:r>
            <a:r>
              <a:rPr lang="en-US" sz="2400" b="1" dirty="0">
                <a:cs typeface="Times New Roman" panose="02020603050405020304" pitchFamily="18" charset="0"/>
              </a:rPr>
              <a:t>within-unit time variation</a:t>
            </a:r>
            <a:endParaRPr lang="en-US" sz="2400" dirty="0"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Usually, you can cluster your standard errors at the level of the treatment</a:t>
            </a:r>
          </a:p>
        </p:txBody>
      </p:sp>
    </p:spTree>
    <p:extLst>
      <p:ext uri="{BB962C8B-B14F-4D97-AF65-F5344CB8AC3E}">
        <p14:creationId xmlns:p14="http://schemas.microsoft.com/office/powerpoint/2010/main" val="9451253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DID: Best Practices (Again)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906001" cy="5141388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Generally, standard errors need to correct for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within-unit time variation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Usually, you can cluster your standard errors at the level of the treatment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Keep in mind your </a:t>
                </a:r>
                <a:r>
                  <a:rPr lang="en-US" sz="2400" i="1" dirty="0">
                    <a:cs typeface="Times New Roman" panose="02020603050405020304" pitchFamily="18" charset="0"/>
                  </a:rPr>
                  <a:t>essential sample size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We may have a “big data” set, but DID aggregates to unit/time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How does that affect your inference (e.g.,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𝑟𝑒𝑎𝑙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&lt;30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)?</a:t>
                </a:r>
              </a:p>
              <a:p>
                <a:pPr lvl="1"/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906001" cy="5141388"/>
              </a:xfrm>
              <a:blipFill>
                <a:blip r:embed="rId3"/>
                <a:stretch>
                  <a:fillRect l="-492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171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DID: Best Practices (Again)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Generally, standard errors need to correct for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within-unit time variation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Usually, you can cluster your standard errors at the level of the treatment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Keep in mind your </a:t>
                </a:r>
                <a:r>
                  <a:rPr lang="en-US" sz="2400" i="1" dirty="0">
                    <a:cs typeface="Times New Roman" panose="02020603050405020304" pitchFamily="18" charset="0"/>
                  </a:rPr>
                  <a:t>essential sample size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We may have a “big data” set, but DID aggregates to unit/time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How does that affect your inference (e.g.,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𝑟𝑒𝑎𝑙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&lt;30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)?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1" dirty="0">
                    <a:cs typeface="Times New Roman" panose="02020603050405020304" pitchFamily="18" charset="0"/>
                  </a:rPr>
                  <a:t>Placebos are your friend! </a:t>
                </a:r>
              </a:p>
              <a:p>
                <a:pPr lvl="1"/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  <a:blipFill>
                <a:blip r:embed="rId3"/>
                <a:stretch>
                  <a:fillRect l="-496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8866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DID: Best Practices (Again)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Generally, standard errors need to correct for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within-unit time variation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Usually, you can cluster your standard errors at the level of the treatment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Keep in mind your </a:t>
                </a:r>
                <a:r>
                  <a:rPr lang="en-US" sz="2400" i="1" dirty="0">
                    <a:cs typeface="Times New Roman" panose="02020603050405020304" pitchFamily="18" charset="0"/>
                  </a:rPr>
                  <a:t>essential sample size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We may have a “big data” set, but DID aggregates to unit/time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How does that affect your inference (e.g.,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𝑟𝑒𝑎𝑙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&lt;30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)?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Placebos are your friend!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If you’re stuck working with </a:t>
                </a:r>
                <a:r>
                  <a:rPr lang="en-US" sz="2400" b="1" u="sng" dirty="0">
                    <a:cs typeface="Times New Roman" panose="02020603050405020304" pitchFamily="18" charset="0"/>
                  </a:rPr>
                  <a:t>repeated cross-sections</a:t>
                </a:r>
                <a:r>
                  <a:rPr lang="en-US" sz="2400" dirty="0">
                    <a:cs typeface="Times New Roman" panose="02020603050405020304" pitchFamily="18" charset="0"/>
                  </a:rPr>
                  <a:t>: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Check for compositional changes across periods (balance)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This can lead to OVB – is the treatment really exogenous in your data?</a:t>
                </a:r>
              </a:p>
              <a:p>
                <a:pPr lvl="1"/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  <a:blipFill>
                <a:blip r:embed="rId3"/>
                <a:stretch>
                  <a:fillRect l="-496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4846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59513-C125-3774-C80A-59116390D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95922-362A-144D-2F35-B9EA9E201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DID: Best Practices (Again)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6F1C5-76A9-312C-3676-8481549EF2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Generally, standard errors need to correct for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within-unit time variation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Usually, you can cluster your standard errors at the level of the treatment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Keep in mind your </a:t>
                </a:r>
                <a:r>
                  <a:rPr lang="en-US" sz="2400" i="1" dirty="0">
                    <a:cs typeface="Times New Roman" panose="02020603050405020304" pitchFamily="18" charset="0"/>
                  </a:rPr>
                  <a:t>essential sample size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We may have a “big data” set, but DID aggregates to unit/time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How does that affect your inference (e.g.,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𝑟𝑒𝑎𝑙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&lt;30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)?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Placebos are your friend!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If you’re stuck working with </a:t>
                </a:r>
                <a:r>
                  <a:rPr lang="en-US" sz="2400" b="1" u="sng" dirty="0">
                    <a:cs typeface="Times New Roman" panose="02020603050405020304" pitchFamily="18" charset="0"/>
                  </a:rPr>
                  <a:t>repeated cross-sections</a:t>
                </a:r>
                <a:r>
                  <a:rPr lang="en-US" sz="2400" dirty="0">
                    <a:cs typeface="Times New Roman" panose="02020603050405020304" pitchFamily="18" charset="0"/>
                  </a:rPr>
                  <a:t>: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Check for compositional changes across periods (balance)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This can lead to OVB – is the treatment really exogenous in your data?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b="1" dirty="0">
                    <a:cs typeface="Times New Roman" panose="02020603050405020304" pitchFamily="18" charset="0"/>
                  </a:rPr>
                  <a:t>Parallel trends holds either in levels or in logs – not both!</a:t>
                </a:r>
              </a:p>
              <a:p>
                <a:pPr lvl="1"/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6F1C5-76A9-312C-3676-8481549EF2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  <a:blipFill>
                <a:blip r:embed="rId3"/>
                <a:stretch>
                  <a:fillRect l="-558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968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This Time: Policy Evaluation Exploiting </a:t>
            </a:r>
            <a:r>
              <a:rPr lang="en-US" sz="3600" i="1" dirty="0">
                <a:cs typeface="Times New Roman" panose="02020603050405020304" pitchFamily="18" charset="0"/>
              </a:rPr>
              <a:t>Time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066801"/>
            <a:ext cx="10015390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We can frequently see a policy implemented, and want to know its effect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 In the wild, we have two types of “quasi-random variation” we can use: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b="1" dirty="0">
                <a:cs typeface="Times New Roman" panose="02020603050405020304" pitchFamily="18" charset="0"/>
              </a:rPr>
              <a:t>Cross-sectional variation</a:t>
            </a:r>
            <a:r>
              <a:rPr lang="en-US" sz="2400" dirty="0">
                <a:cs typeface="Times New Roman" panose="02020603050405020304" pitchFamily="18" charset="0"/>
              </a:rPr>
              <a:t>: differences across observed units attributable to differences in their characteristics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b="1" dirty="0">
                <a:cs typeface="Times New Roman" panose="02020603050405020304" pitchFamily="18" charset="0"/>
              </a:rPr>
              <a:t>Time variation</a:t>
            </a:r>
            <a:r>
              <a:rPr lang="en-US" sz="2400" dirty="0">
                <a:cs typeface="Times New Roman" panose="02020603050405020304" pitchFamily="18" charset="0"/>
              </a:rPr>
              <a:t>: how a particular event changed the trajectory </a:t>
            </a:r>
            <a:r>
              <a:rPr lang="en-US" sz="2400" i="1" dirty="0">
                <a:cs typeface="Times New Roman" panose="02020603050405020304" pitchFamily="18" charset="0"/>
              </a:rPr>
              <a:t>within a unit of observation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This requires a notion of </a:t>
            </a:r>
            <a:r>
              <a:rPr lang="en-US" sz="2400" b="1" dirty="0">
                <a:cs typeface="Times New Roman" panose="02020603050405020304" pitchFamily="18" charset="0"/>
              </a:rPr>
              <a:t>panel data</a:t>
            </a:r>
            <a:r>
              <a:rPr lang="en-US" sz="2400" dirty="0">
                <a:cs typeface="Times New Roman" panose="02020603050405020304" pitchFamily="18" charset="0"/>
              </a:rPr>
              <a:t> (repeated observations w/in a unit)</a:t>
            </a:r>
          </a:p>
          <a:p>
            <a:r>
              <a:rPr lang="en-US" sz="2400" b="1" dirty="0">
                <a:cs typeface="Times New Roman" panose="02020603050405020304" pitchFamily="18" charset="0"/>
              </a:rPr>
              <a:t>Difference-in-differences</a:t>
            </a:r>
            <a:r>
              <a:rPr lang="en-US" sz="2400" dirty="0">
                <a:cs typeface="Times New Roman" panose="02020603050405020304" pitchFamily="18" charset="0"/>
              </a:rPr>
              <a:t> is a method to exploit both types of variation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1670717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3EDF-660D-4391-A114-A6C54268E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2286000"/>
            <a:ext cx="10549128" cy="4041648"/>
          </a:xfrm>
        </p:spPr>
        <p:txBody>
          <a:bodyPr>
            <a:normAutofit fontScale="90000"/>
          </a:bodyPr>
          <a:lstStyle/>
          <a:p>
            <a:r>
              <a:rPr lang="en-US" dirty="0"/>
              <a:t>Differences-</a:t>
            </a:r>
            <a:br>
              <a:rPr lang="en-US" dirty="0"/>
            </a:br>
            <a:r>
              <a:rPr lang="en-US" dirty="0"/>
              <a:t>in-</a:t>
            </a:r>
            <a:br>
              <a:rPr lang="en-US" dirty="0"/>
            </a:br>
            <a:r>
              <a:rPr lang="en-US" dirty="0"/>
              <a:t>Differences-</a:t>
            </a:r>
            <a:br>
              <a:rPr lang="en-US" dirty="0"/>
            </a:br>
            <a:r>
              <a:rPr lang="en-US" dirty="0"/>
              <a:t>in-</a:t>
            </a:r>
            <a:br>
              <a:rPr lang="en-US" dirty="0"/>
            </a:br>
            <a:r>
              <a:rPr lang="en-US" dirty="0"/>
              <a:t>Differences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(oh my!)</a:t>
            </a:r>
          </a:p>
        </p:txBody>
      </p:sp>
    </p:spTree>
    <p:extLst>
      <p:ext uri="{BB962C8B-B14F-4D97-AF65-F5344CB8AC3E}">
        <p14:creationId xmlns:p14="http://schemas.microsoft.com/office/powerpoint/2010/main" val="6748435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711F8-5013-EF60-B56C-0DFA21DB9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49BFB-4078-F520-1B50-61D49349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Leveraging Policy Characteristics Can Improve your Estimates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0A34CC-AB9B-B67C-E0BB-4984A33FDF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1" y="1066801"/>
                <a:ext cx="10015390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Suppose you know that a treatment only affects a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subgroup</a:t>
                </a:r>
                <a:r>
                  <a:rPr lang="en-US" sz="2400" dirty="0">
                    <a:cs typeface="Times New Roman" panose="02020603050405020304" pitchFamily="18" charset="0"/>
                  </a:rPr>
                  <a:t> of a unit/period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For example, only those in a certain income group qualify for a subsidy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Then, you actually have 3 types of “comparisons” </a:t>
                </a: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200" dirty="0">
                    <a:cs typeface="Times New Roman" panose="02020603050405020304" pitchFamily="18" charset="0"/>
                  </a:rPr>
                  <a:t>Before vs after</a:t>
                </a: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200" dirty="0">
                    <a:cs typeface="Times New Roman" panose="02020603050405020304" pitchFamily="18" charset="0"/>
                  </a:rPr>
                  <a:t>Treated vs untreated</a:t>
                </a: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200" b="1" u="sng" dirty="0">
                    <a:cs typeface="Times New Roman" panose="02020603050405020304" pitchFamily="18" charset="0"/>
                  </a:rPr>
                  <a:t>Within the treated-post units: qualifying vs not qualifying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This is formalized in a DDD regression: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𝑖𝑔𝑡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𝑇𝑟𝑒𝑎𝑡𝑒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𝑃𝑜𝑠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𝑇𝑟𝑒𝑎𝑡𝑒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𝐺𝑟𝑜𝑢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𝐺𝑟𝑜𝑢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𝑃𝑜𝑠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𝑇𝑟𝑒𝑎𝑡𝑒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𝑃𝑜𝑠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𝐺𝑟𝑜𝑢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0A34CC-AB9B-B67C-E0BB-4984A33FD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1" y="1066801"/>
                <a:ext cx="10015390" cy="5141388"/>
              </a:xfrm>
              <a:blipFill>
                <a:blip r:embed="rId3"/>
                <a:stretch>
                  <a:fillRect l="-426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RStudio - RStudio">
            <a:extLst>
              <a:ext uri="{FF2B5EF4-FFF2-40B4-BE49-F238E27FC236}">
                <a16:creationId xmlns:a16="http://schemas.microsoft.com/office/drawing/2014/main" id="{92CAA60F-BBC3-8F4E-49F5-DBC0DD66D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5181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4926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2909E-2AF2-5F51-CBDF-34AD1F784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0F65-7BD8-963B-9764-FEDFF6820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What does a DDD look like in practice?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9075E03-8ED5-38EE-07C3-C5DD11877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0553" y="4114800"/>
            <a:ext cx="7714998" cy="2476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ECAC8-D75C-DAC2-9421-BD4C7B22F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935728"/>
            <a:ext cx="5601482" cy="800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1A8879-2E72-A89C-9701-530C1D6FF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1" y="1637880"/>
            <a:ext cx="5157638" cy="24769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652DCD3-CB65-E5A1-56A0-ABB94BDC47C4}"/>
                  </a:ext>
                </a:extLst>
              </p14:cNvPr>
              <p14:cNvContentPartPr/>
              <p14:nvPr/>
            </p14:nvContentPartPr>
            <p14:xfrm>
              <a:off x="463409" y="5895746"/>
              <a:ext cx="7387200" cy="253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52DCD3-CB65-E5A1-56A0-ABB94BDC47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9769" y="5787746"/>
                <a:ext cx="749484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E87E341-2DB2-0788-481D-37A249563964}"/>
                  </a:ext>
                </a:extLst>
              </p14:cNvPr>
              <p14:cNvContentPartPr/>
              <p14:nvPr/>
            </p14:nvContentPartPr>
            <p14:xfrm>
              <a:off x="5951249" y="5644106"/>
              <a:ext cx="1946880" cy="107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E87E341-2DB2-0788-481D-37A2495639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97609" y="5536466"/>
                <a:ext cx="205452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917D3FD-5DE9-0005-12C1-3CBA92270B83}"/>
                  </a:ext>
                </a:extLst>
              </p14:cNvPr>
              <p14:cNvContentPartPr/>
              <p14:nvPr/>
            </p14:nvContentPartPr>
            <p14:xfrm>
              <a:off x="547289" y="6134786"/>
              <a:ext cx="5072400" cy="273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917D3FD-5DE9-0005-12C1-3CBA92270B8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3289" y="6027146"/>
                <a:ext cx="5180040" cy="48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96310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4AB1C-6A58-F36A-CB1D-3A4971C80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DFBE-AF99-5D19-842D-2AD19044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What does a DDD look like in practice?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BA900-F3FC-12CB-3234-C7F9AF435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066801"/>
            <a:ext cx="10015390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Effects of policy change on children’s outcomes (DD)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9D9876-ED44-7E31-7D76-9CE9A3029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55838"/>
            <a:ext cx="9942443" cy="436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989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EE6F0-28A4-EE1D-80BF-B85BBD866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B9C4E-EE32-3530-B296-A8ED8ADFD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What does a DDD look like in practice?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9F9AD-48F5-3169-1045-A3909D768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066801"/>
            <a:ext cx="10015390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BF268-AF8C-5B5A-EF94-C9D18CD93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01" y="990600"/>
            <a:ext cx="9958999" cy="540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198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42764-E473-09DE-11C8-C340F4458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4112E-7132-5C70-D558-E6D7787AF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What to Know When Implementing a DDD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DAAAB-A830-9B88-A510-45B076134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066801"/>
            <a:ext cx="10015390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Has the identifying assumption changed? Yes and no! </a:t>
            </a:r>
          </a:p>
          <a:p>
            <a:pPr lvl="1"/>
            <a:r>
              <a:rPr lang="en-US" sz="2200" dirty="0">
                <a:cs typeface="Times New Roman" panose="02020603050405020304" pitchFamily="18" charset="0"/>
              </a:rPr>
              <a:t>Formally, the identifying assumption is that “the differential in the outcomes of group A and group B in the treatment state trend similarly to the differential in the outcomes of group A and group B in the control state, in the absence of treatment.”</a:t>
            </a:r>
          </a:p>
          <a:p>
            <a:pPr lvl="1"/>
            <a:r>
              <a:rPr lang="en-US" sz="2200" dirty="0">
                <a:cs typeface="Times New Roman" panose="02020603050405020304" pitchFamily="18" charset="0"/>
              </a:rPr>
              <a:t>See Olden and Moen (2022) for a helpful review of DDD theory/practice 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How is this different than heterogeneity? </a:t>
            </a:r>
          </a:p>
          <a:p>
            <a:pPr lvl="1"/>
            <a:r>
              <a:rPr lang="en-US" sz="2400" dirty="0"/>
              <a:t>This should typically be a treatment/control split, not a “intensity” measure</a:t>
            </a:r>
          </a:p>
          <a:p>
            <a:pPr lvl="1"/>
            <a:r>
              <a:rPr lang="en-US" sz="2400" dirty="0"/>
              <a:t>Be explicit: what is the third margin of variation and why is it </a:t>
            </a:r>
            <a:r>
              <a:rPr lang="en-US" sz="2400" i="1" dirty="0"/>
              <a:t>exogenous</a:t>
            </a:r>
            <a:r>
              <a:rPr lang="en-US" sz="2400" dirty="0"/>
              <a:t> or </a:t>
            </a:r>
            <a:r>
              <a:rPr lang="en-US" sz="2400" i="1" dirty="0"/>
              <a:t>economically meaningful</a:t>
            </a:r>
            <a:r>
              <a:rPr lang="en-US" sz="2400" dirty="0"/>
              <a:t>? (Subpopulations should experience the same policy shock except for one extra feature)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This one can be more difficult to present dynamic treatment effects for (unless one of the two groups shouldn’t have an effect at all)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Can be a useful way to test for spurious effects/run placebo tests!</a:t>
            </a:r>
          </a:p>
        </p:txBody>
      </p:sp>
    </p:spTree>
    <p:extLst>
      <p:ext uri="{BB962C8B-B14F-4D97-AF65-F5344CB8AC3E}">
        <p14:creationId xmlns:p14="http://schemas.microsoft.com/office/powerpoint/2010/main" val="8700830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Conclusion: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066801"/>
            <a:ext cx="10015390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cs typeface="Times New Roman" panose="02020603050405020304" pitchFamily="18" charset="0"/>
              </a:rPr>
              <a:t>A good DD paper: </a:t>
            </a:r>
          </a:p>
          <a:p>
            <a:pPr marL="457200" indent="-457200"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Lays out the causal question directly</a:t>
            </a:r>
          </a:p>
          <a:p>
            <a:pPr marL="457200" indent="-457200"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Has a clean estimating equation, identifying assumption statement, and discussion of the relevant control group (and why it’s credible!)</a:t>
            </a:r>
          </a:p>
          <a:p>
            <a:pPr marL="457200" indent="-457200"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Discuss and test potential threats to identification, robustness checks, placebos, etc. </a:t>
            </a:r>
          </a:p>
          <a:p>
            <a:pPr marL="457200" indent="-457200"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When presenting results, think about meaningful heterogeneity, dynamics, and ways to test/provide support for possible mechanisms</a:t>
            </a:r>
          </a:p>
          <a:p>
            <a:pPr marL="457200" indent="-457200">
              <a:buAutoNum type="arabicPeriod"/>
            </a:pPr>
            <a:endParaRPr lang="en-US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38244-E57A-F358-024C-D5697CD2C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26705"/>
            <a:ext cx="7963952" cy="238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518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147AD-73E1-460D-F12A-B32DC3F7F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3EF5-D81F-F9F8-EA80-B18BC3A2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Conclusion: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AC66C-18C9-819C-1E49-9CAD0C43A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066801"/>
            <a:ext cx="10015390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r>
              <a:rPr lang="en-US" sz="2400" dirty="0">
                <a:cs typeface="Times New Roman" panose="02020603050405020304" pitchFamily="18" charset="0"/>
              </a:rPr>
              <a:t>There are </a:t>
            </a:r>
            <a:r>
              <a:rPr lang="en-US" sz="2400" b="1" dirty="0">
                <a:cs typeface="Times New Roman" panose="02020603050405020304" pitchFamily="18" charset="0"/>
              </a:rPr>
              <a:t>so many </a:t>
            </a:r>
            <a:r>
              <a:rPr lang="en-US" sz="2400" dirty="0">
                <a:cs typeface="Times New Roman" panose="02020603050405020304" pitchFamily="18" charset="0"/>
              </a:rPr>
              <a:t>quasi-experiments to explore! 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DID is flexible, and its assumptions aren’t too strong: 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Parallel trends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Homogeneous treatment effects (in at least one dimension) 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Can puts lots of bells and whistles on it (with caveats)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Next time: 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Can we build our own control group? (</a:t>
            </a:r>
            <a:r>
              <a:rPr lang="en-US" sz="2400" b="1" dirty="0">
                <a:cs typeface="Times New Roman" panose="02020603050405020304" pitchFamily="18" charset="0"/>
              </a:rPr>
              <a:t>Synthetic controls</a:t>
            </a:r>
            <a:r>
              <a:rPr lang="en-US" sz="2400" dirty="0"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Can we recover heterogeneous treatment effects? (</a:t>
            </a:r>
            <a:r>
              <a:rPr lang="en-US" sz="2400" b="1" dirty="0">
                <a:cs typeface="Times New Roman" panose="02020603050405020304" pitchFamily="18" charset="0"/>
              </a:rPr>
              <a:t>Quantile regression</a:t>
            </a:r>
            <a:r>
              <a:rPr lang="en-US" sz="2400" dirty="0"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D94E9-69B5-CE04-C579-9293C0D3B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26705"/>
            <a:ext cx="7963952" cy="238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481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F9BB-C827-2A8B-263B-14311BE26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294E-60DF-53CD-090C-5C096A2A7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10549128" cy="4041648"/>
          </a:xfrm>
        </p:spPr>
        <p:txBody>
          <a:bodyPr/>
          <a:lstStyle/>
          <a:p>
            <a:r>
              <a:rPr lang="en-US" dirty="0"/>
              <a:t>Appendix: </a:t>
            </a:r>
            <a:br>
              <a:rPr lang="en-US" dirty="0"/>
            </a:br>
            <a:r>
              <a:rPr lang="en-US" dirty="0"/>
              <a:t>Event Studies</a:t>
            </a:r>
          </a:p>
        </p:txBody>
      </p:sp>
    </p:spTree>
    <p:extLst>
      <p:ext uri="{BB962C8B-B14F-4D97-AF65-F5344CB8AC3E}">
        <p14:creationId xmlns:p14="http://schemas.microsoft.com/office/powerpoint/2010/main" val="9859833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829801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In the 2x2 case, we had a clear before/after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But do we really expect policy to have the same effects: 	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One month after implementation? 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One year after implementation? 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Ten years after implementation? </a:t>
            </a:r>
          </a:p>
          <a:p>
            <a:pPr lvl="1"/>
            <a:endParaRPr 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18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This Time: Policy Evaluation Exploiting </a:t>
            </a:r>
            <a:r>
              <a:rPr lang="en-US" sz="3600" i="1" dirty="0">
                <a:cs typeface="Times New Roman" panose="02020603050405020304" pitchFamily="18" charset="0"/>
              </a:rPr>
              <a:t>Time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D3A29F-8876-ABA5-25FC-7E72E465B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0100" y="1219200"/>
            <a:ext cx="10058400" cy="4886324"/>
          </a:xfrm>
        </p:spPr>
      </p:pic>
    </p:spTree>
    <p:extLst>
      <p:ext uri="{BB962C8B-B14F-4D97-AF65-F5344CB8AC3E}">
        <p14:creationId xmlns:p14="http://schemas.microsoft.com/office/powerpoint/2010/main" val="3211879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In the 2x2 case, we had a clear before/after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But do we really expect policy to have the same effects over time?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Sometimes we want to recover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how treatment effect varies with time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This is a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dynamic treatment effect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We can do this (kind of) with difference-in-differences!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We can estimate period-specific effects in a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recentered time series: 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Recenter time variable so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𝑃𝑒𝑟𝑖𝑜𝑑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𝑖𝑚𝑝𝑙𝑒𝑚𝑒𝑛𝑡𝑎𝑡𝑖𝑜𝑛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</a:t>
                </a: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Then,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∈{−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+1, …, −1, 0, 1, …,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Run a TWFE specification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𝑇𝑟𝑒𝑎𝑡𝑒𝑑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𝑃𝑜𝑠𝑡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is replaced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𝑇𝑟𝑒𝑎𝑡𝑒𝑑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  <a:blipFill>
                <a:blip r:embed="rId3"/>
                <a:stretch>
                  <a:fillRect l="-434" t="-1305" b="-4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5002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 in TWFE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𝑇𝑟𝑒𝑎𝑡𝑒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  <m:sub/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a dummy variable for each (relative) time dummy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Dummy variable trap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leave out one dummy (usually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This changes the interpretation of our results (do you remember how?)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Estimates will be less precise (can you see why?)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What should we expect about our results?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Before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?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After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?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?</a:t>
                </a:r>
                <a:endParaRPr lang="en-US" sz="2400" dirty="0">
                  <a:solidFill>
                    <a:schemeClr val="accent3">
                      <a:lumMod val="7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lvl="1"/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  <a:blipFill>
                <a:blip r:embed="rId3"/>
                <a:stretch>
                  <a:fillRect l="-972" b="-4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RStudio - RStudio">
            <a:extLst>
              <a:ext uri="{FF2B5EF4-FFF2-40B4-BE49-F238E27FC236}">
                <a16:creationId xmlns:a16="http://schemas.microsoft.com/office/drawing/2014/main" id="{8E235F05-06F1-16AA-6E42-DDEA7C1B8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5181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0767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 in TWFE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pPr marL="274320" lvl="1" indent="0">
              <a:buNone/>
            </a:pPr>
            <a:r>
              <a:rPr lang="en-US" sz="2400" dirty="0">
                <a:cs typeface="Times New Roman" panose="02020603050405020304" pitchFamily="18" charset="0"/>
              </a:rPr>
              <a:t>What do we </a:t>
            </a:r>
            <a:r>
              <a:rPr lang="en-US" sz="2400" i="1" dirty="0">
                <a:cs typeface="Times New Roman" panose="02020603050405020304" pitchFamily="18" charset="0"/>
              </a:rPr>
              <a:t>hope </a:t>
            </a:r>
            <a:r>
              <a:rPr lang="en-US" sz="2400" dirty="0">
                <a:cs typeface="Times New Roman" panose="02020603050405020304" pitchFamily="18" charset="0"/>
              </a:rPr>
              <a:t>to find an a TWFE plot?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26A1D-DF14-3C88-8B26-04D499516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24000"/>
            <a:ext cx="7315200" cy="52090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370568-FFCA-F228-083B-E76A69AD6AF1}"/>
              </a:ext>
            </a:extLst>
          </p:cNvPr>
          <p:cNvCxnSpPr/>
          <p:nvPr/>
        </p:nvCxnSpPr>
        <p:spPr>
          <a:xfrm flipH="1" flipV="1">
            <a:off x="3124200" y="3810000"/>
            <a:ext cx="304800" cy="685800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EA1055-1DB9-C030-0AAA-269F3763B2FD}"/>
              </a:ext>
            </a:extLst>
          </p:cNvPr>
          <p:cNvSpPr txBox="1"/>
          <p:nvPr/>
        </p:nvSpPr>
        <p:spPr>
          <a:xfrm>
            <a:off x="2895600" y="4572000"/>
            <a:ext cx="223651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Treated dummy * </a:t>
            </a:r>
          </a:p>
          <a:p>
            <a:r>
              <a:rPr lang="en-US" dirty="0"/>
              <a:t>dummy for Q42010</a:t>
            </a:r>
          </a:p>
        </p:txBody>
      </p:sp>
    </p:spTree>
    <p:extLst>
      <p:ext uri="{BB962C8B-B14F-4D97-AF65-F5344CB8AC3E}">
        <p14:creationId xmlns:p14="http://schemas.microsoft.com/office/powerpoint/2010/main" val="19295374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2FCD9-5439-5769-AC8B-252790BFD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ABFB3-19F4-82B3-3DAB-4DA512A78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 in TWFE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01BA0-B9FA-62C6-0059-6D4BB6AA3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pPr marL="274320" lvl="1" indent="0">
              <a:buNone/>
            </a:pPr>
            <a:r>
              <a:rPr lang="en-US" sz="2400" dirty="0">
                <a:cs typeface="Times New Roman" panose="02020603050405020304" pitchFamily="18" charset="0"/>
              </a:rPr>
              <a:t>What do we </a:t>
            </a:r>
            <a:r>
              <a:rPr lang="en-US" sz="2400" i="1" dirty="0">
                <a:cs typeface="Times New Roman" panose="02020603050405020304" pitchFamily="18" charset="0"/>
              </a:rPr>
              <a:t>hope </a:t>
            </a:r>
            <a:r>
              <a:rPr lang="en-US" sz="2400" dirty="0">
                <a:cs typeface="Times New Roman" panose="02020603050405020304" pitchFamily="18" charset="0"/>
              </a:rPr>
              <a:t>to find an a TWFE plot?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FCE70-99EB-830D-7074-7A595046E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24000"/>
            <a:ext cx="7315200" cy="52090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48F489-21DE-EF3A-25F4-12E1F456D213}"/>
              </a:ext>
            </a:extLst>
          </p:cNvPr>
          <p:cNvCxnSpPr>
            <a:cxnSpLocks/>
          </p:cNvCxnSpPr>
          <p:nvPr/>
        </p:nvCxnSpPr>
        <p:spPr>
          <a:xfrm flipV="1">
            <a:off x="3429000" y="2895600"/>
            <a:ext cx="609600" cy="1600200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91DB0E-8FC7-0D37-7A5E-686748C8552B}"/>
              </a:ext>
            </a:extLst>
          </p:cNvPr>
          <p:cNvSpPr txBox="1"/>
          <p:nvPr/>
        </p:nvSpPr>
        <p:spPr>
          <a:xfrm>
            <a:off x="2895600" y="4572000"/>
            <a:ext cx="222375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Treated dummy * </a:t>
            </a:r>
          </a:p>
          <a:p>
            <a:r>
              <a:rPr lang="en-US" dirty="0"/>
              <a:t>dummy for Q12011</a:t>
            </a:r>
          </a:p>
        </p:txBody>
      </p:sp>
    </p:spTree>
    <p:extLst>
      <p:ext uri="{BB962C8B-B14F-4D97-AF65-F5344CB8AC3E}">
        <p14:creationId xmlns:p14="http://schemas.microsoft.com/office/powerpoint/2010/main" val="11673672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FC23B-2B74-BE99-527C-0B004B213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556BA-5CE8-610F-2F85-3F49470F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 in TWFE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DF693-E4D1-7B3C-35C4-082649D9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pPr marL="274320" lvl="1" indent="0">
              <a:buNone/>
            </a:pPr>
            <a:r>
              <a:rPr lang="en-US" sz="2400" dirty="0">
                <a:cs typeface="Times New Roman" panose="02020603050405020304" pitchFamily="18" charset="0"/>
              </a:rPr>
              <a:t>What do we </a:t>
            </a:r>
            <a:r>
              <a:rPr lang="en-US" sz="2400" i="1" dirty="0">
                <a:cs typeface="Times New Roman" panose="02020603050405020304" pitchFamily="18" charset="0"/>
              </a:rPr>
              <a:t>hope </a:t>
            </a:r>
            <a:r>
              <a:rPr lang="en-US" sz="2400" dirty="0">
                <a:cs typeface="Times New Roman" panose="02020603050405020304" pitchFamily="18" charset="0"/>
              </a:rPr>
              <a:t>to find an a TWFE plot?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1C4DF-7F5E-E82F-ACEE-D818B3DAA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24000"/>
            <a:ext cx="7315200" cy="52090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45A650-C595-4EDC-765D-FFB4989BD174}"/>
              </a:ext>
            </a:extLst>
          </p:cNvPr>
          <p:cNvCxnSpPr>
            <a:cxnSpLocks/>
          </p:cNvCxnSpPr>
          <p:nvPr/>
        </p:nvCxnSpPr>
        <p:spPr>
          <a:xfrm flipV="1">
            <a:off x="3429000" y="2819400"/>
            <a:ext cx="1524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608A44-267E-F2BD-BFCE-B6F3213A8551}"/>
              </a:ext>
            </a:extLst>
          </p:cNvPr>
          <p:cNvSpPr txBox="1"/>
          <p:nvPr/>
        </p:nvSpPr>
        <p:spPr>
          <a:xfrm>
            <a:off x="2895600" y="4572000"/>
            <a:ext cx="286969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Omitted reference group!</a:t>
            </a:r>
          </a:p>
        </p:txBody>
      </p:sp>
    </p:spTree>
    <p:extLst>
      <p:ext uri="{BB962C8B-B14F-4D97-AF65-F5344CB8AC3E}">
        <p14:creationId xmlns:p14="http://schemas.microsoft.com/office/powerpoint/2010/main" val="5811237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6C761-8C4D-88DD-DFAF-99DF7D762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C5B74-43CD-896C-6B19-A845266B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 in TWFE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ED6F2-8BE1-E376-DF86-12EA9AA97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pPr marL="274320" lvl="1" indent="0">
              <a:buNone/>
            </a:pPr>
            <a:r>
              <a:rPr lang="en-US" sz="2400" dirty="0">
                <a:cs typeface="Times New Roman" panose="02020603050405020304" pitchFamily="18" charset="0"/>
              </a:rPr>
              <a:t>What do we </a:t>
            </a:r>
            <a:r>
              <a:rPr lang="en-US" sz="2400" i="1" dirty="0">
                <a:cs typeface="Times New Roman" panose="02020603050405020304" pitchFamily="18" charset="0"/>
              </a:rPr>
              <a:t>hope </a:t>
            </a:r>
            <a:r>
              <a:rPr lang="en-US" sz="2400" dirty="0">
                <a:cs typeface="Times New Roman" panose="02020603050405020304" pitchFamily="18" charset="0"/>
              </a:rPr>
              <a:t>to find an a TWFE plot?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D6325-56EA-48A1-1284-AE64A11F8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24000"/>
            <a:ext cx="7315200" cy="52090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198D51-2628-5C90-E934-4C8AF5F7DE3D}"/>
              </a:ext>
            </a:extLst>
          </p:cNvPr>
          <p:cNvCxnSpPr>
            <a:cxnSpLocks/>
          </p:cNvCxnSpPr>
          <p:nvPr/>
        </p:nvCxnSpPr>
        <p:spPr>
          <a:xfrm flipV="1">
            <a:off x="3429000" y="4343400"/>
            <a:ext cx="2493094" cy="152400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C759EE-E025-017E-275F-06E2F285BE55}"/>
              </a:ext>
            </a:extLst>
          </p:cNvPr>
          <p:cNvSpPr txBox="1"/>
          <p:nvPr/>
        </p:nvSpPr>
        <p:spPr>
          <a:xfrm>
            <a:off x="2895600" y="4572000"/>
            <a:ext cx="217245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Treated dummy * </a:t>
            </a:r>
          </a:p>
          <a:p>
            <a:r>
              <a:rPr lang="en-US" dirty="0"/>
              <a:t>dummy for 312011</a:t>
            </a:r>
          </a:p>
        </p:txBody>
      </p:sp>
    </p:spTree>
    <p:extLst>
      <p:ext uri="{BB962C8B-B14F-4D97-AF65-F5344CB8AC3E}">
        <p14:creationId xmlns:p14="http://schemas.microsoft.com/office/powerpoint/2010/main" val="5057489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TWFE with Staggered Timing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066801"/>
            <a:ext cx="10439400" cy="5141388"/>
          </a:xfrm>
        </p:spPr>
        <p:txBody>
          <a:bodyPr>
            <a:noAutofit/>
          </a:bodyPr>
          <a:lstStyle/>
          <a:p>
            <a:pPr lvl="1"/>
            <a:r>
              <a:rPr lang="en-US" sz="2400" dirty="0">
                <a:cs typeface="Times New Roman" panose="02020603050405020304" pitchFamily="18" charset="0"/>
              </a:rPr>
              <a:t>This approach can also be used when </a:t>
            </a:r>
            <a:r>
              <a:rPr lang="en-US" sz="2400" b="1" dirty="0">
                <a:cs typeface="Times New Roman" panose="02020603050405020304" pitchFamily="18" charset="0"/>
              </a:rPr>
              <a:t>there are multiple treatment groups</a:t>
            </a:r>
          </a:p>
          <a:p>
            <a:pPr lvl="2"/>
            <a:r>
              <a:rPr lang="en-US" sz="2400" dirty="0">
                <a:cs typeface="Times New Roman" panose="02020603050405020304" pitchFamily="18" charset="0"/>
              </a:rPr>
              <a:t>E.g., more than one type of vaccine lottery</a:t>
            </a:r>
          </a:p>
          <a:p>
            <a:pPr lvl="2"/>
            <a:r>
              <a:rPr lang="en-US" sz="2400" dirty="0">
                <a:cs typeface="Times New Roman" panose="02020603050405020304" pitchFamily="18" charset="0"/>
              </a:rPr>
              <a:t>Can estimate even if timing is non-uniform (e.g., </a:t>
            </a:r>
            <a:r>
              <a:rPr lang="en-US" sz="2400" b="1" dirty="0">
                <a:cs typeface="Times New Roman" panose="02020603050405020304" pitchFamily="18" charset="0"/>
              </a:rPr>
              <a:t>staggered adoption</a:t>
            </a:r>
            <a:r>
              <a:rPr lang="en-US" sz="2400" dirty="0">
                <a:cs typeface="Times New Roman" panose="02020603050405020304" pitchFamily="18" charset="0"/>
              </a:rPr>
              <a:t>) </a:t>
            </a:r>
          </a:p>
          <a:p>
            <a:pPr marL="548640" lvl="2" indent="0">
              <a:buNone/>
            </a:pPr>
            <a:endParaRPr lang="en-US" sz="2400" dirty="0"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This is really common in literature, but has several problems: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With multiple treated groups, you basically estimate many 2x2 DIDs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When timing is staggered, sometimes treated groups are used as untreated comparisons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If there’s variation in treatment effect across groups/time, then #1 and #2 imply that parallel trends are violated! </a:t>
            </a:r>
          </a:p>
          <a:p>
            <a:pPr lvl="1"/>
            <a:endParaRPr lang="en-US" sz="2400" dirty="0">
              <a:cs typeface="Times New Roman" panose="02020603050405020304" pitchFamily="18" charset="0"/>
            </a:endParaRPr>
          </a:p>
          <a:p>
            <a:pPr marL="731520" lvl="1" indent="-457200">
              <a:buFont typeface="+mj-lt"/>
              <a:buAutoNum type="arabicPeriod"/>
            </a:pPr>
            <a:endParaRPr 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2097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TWFE with Staggered Timing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1" y="1066800"/>
            <a:ext cx="10515600" cy="5141388"/>
          </a:xfrm>
        </p:spPr>
        <p:txBody>
          <a:bodyPr>
            <a:noAutofit/>
          </a:bodyPr>
          <a:lstStyle/>
          <a:p>
            <a:pPr lvl="1"/>
            <a:r>
              <a:rPr lang="en-US" sz="2400" dirty="0">
                <a:cs typeface="Times New Roman" panose="02020603050405020304" pitchFamily="18" charset="0"/>
              </a:rPr>
              <a:t>This approach can also be used when </a:t>
            </a:r>
            <a:r>
              <a:rPr lang="en-US" sz="2400" b="1" dirty="0">
                <a:cs typeface="Times New Roman" panose="02020603050405020304" pitchFamily="18" charset="0"/>
              </a:rPr>
              <a:t>there are multiple treatment groups</a:t>
            </a:r>
          </a:p>
          <a:p>
            <a:pPr marL="274320" lvl="1" indent="0">
              <a:buNone/>
            </a:pPr>
            <a:endParaRPr lang="en-US" sz="2400" dirty="0"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2400" dirty="0">
                <a:cs typeface="Times New Roman" panose="02020603050405020304" pitchFamily="18" charset="0"/>
              </a:rPr>
              <a:t>This is really common in literature, but has several problems: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With multiple treated groups, you basically estimate many 2x2 DIDs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When timing is staggered, treated groups are used as comparisons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If there’s variation in treatment effect across groups/time, then #1 and #2 imply that parallel trends are violated! </a:t>
            </a:r>
          </a:p>
          <a:p>
            <a:pPr marL="274320" lvl="1" indent="0">
              <a:buNone/>
            </a:pPr>
            <a:endParaRPr lang="en-US" sz="2400" dirty="0"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This “contamination” ends up assigning sometimes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negative weights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to some of the DIDs in your estimation – what does a negative weight mean? </a:t>
            </a:r>
          </a:p>
          <a:p>
            <a:pPr marL="274320" lvl="1" indent="0">
              <a:buNone/>
            </a:pPr>
            <a:endParaRPr lang="en-US" sz="2400" b="1" dirty="0">
              <a:solidFill>
                <a:schemeClr val="accent2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The good news: there are LOTS of new estimators you can use</a:t>
            </a:r>
          </a:p>
        </p:txBody>
      </p:sp>
      <p:pic>
        <p:nvPicPr>
          <p:cNvPr id="4" name="Picture 2" descr="RStudio - RStudio">
            <a:extLst>
              <a:ext uri="{FF2B5EF4-FFF2-40B4-BE49-F238E27FC236}">
                <a16:creationId xmlns:a16="http://schemas.microsoft.com/office/drawing/2014/main" id="{8E235F05-06F1-16AA-6E42-DDEA7C1B8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5181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274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Policy Evaluation Exploiting </a:t>
            </a:r>
            <a:r>
              <a:rPr lang="en-US" sz="3600" i="1" dirty="0">
                <a:cs typeface="Times New Roman" panose="02020603050405020304" pitchFamily="18" charset="0"/>
              </a:rPr>
              <a:t>Time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𝑇𝑖𝑚𝑒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generally an open back-door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you can’t close</a:t>
                </a: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This is the problem of an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interrupted time series design.</a:t>
                </a:r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  <a:blipFill>
                <a:blip r:embed="rId3"/>
                <a:stretch>
                  <a:fillRect l="-454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72EA6BE-A1F8-842B-6A24-E3792E4CF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952366"/>
            <a:ext cx="6525536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9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Policy Evaluation Exploiting </a:t>
            </a:r>
            <a:r>
              <a:rPr lang="en-US" sz="3600" i="1" dirty="0">
                <a:cs typeface="Times New Roman" panose="02020603050405020304" pitchFamily="18" charset="0"/>
              </a:rPr>
              <a:t>Time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The problem with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𝑇𝑖𝑚𝑒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that it generally is an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can’t</a:t>
                </a: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This is the problem of an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interrupted time series </a:t>
                </a:r>
                <a:r>
                  <a:rPr lang="en-US" sz="2400" b="1" dirty="0" err="1">
                    <a:cs typeface="Times New Roman" panose="02020603050405020304" pitchFamily="18" charset="0"/>
                  </a:rPr>
                  <a:t>desig</a:t>
                </a:r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  <a:blipFill>
                <a:blip r:embed="rId3"/>
                <a:stretch>
                  <a:fillRect l="-454" t="-13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722F15B-ED9B-6946-9D22-629661188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066801"/>
            <a:ext cx="7315200" cy="559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0962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6376</TotalTime>
  <Words>5519</Words>
  <Application>Microsoft Office PowerPoint</Application>
  <PresentationFormat>Widescreen</PresentationFormat>
  <Paragraphs>568</Paragraphs>
  <Slides>77</Slides>
  <Notes>74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Aptos</vt:lpstr>
      <vt:lpstr>Arial</vt:lpstr>
      <vt:lpstr>Calibri</vt:lpstr>
      <vt:lpstr>Cambria Math</vt:lpstr>
      <vt:lpstr>Century Schoolbook</vt:lpstr>
      <vt:lpstr>Courier New</vt:lpstr>
      <vt:lpstr>Source Sans Pro</vt:lpstr>
      <vt:lpstr>Symbol</vt:lpstr>
      <vt:lpstr>Times New Roman</vt:lpstr>
      <vt:lpstr>Wingdings 2</vt:lpstr>
      <vt:lpstr>View</vt:lpstr>
      <vt:lpstr>Quant Methods in HSR I </vt:lpstr>
      <vt:lpstr>Last Time: Instrumental Variables</vt:lpstr>
      <vt:lpstr>PowerPoint Presentation</vt:lpstr>
      <vt:lpstr>PowerPoint Presentation</vt:lpstr>
      <vt:lpstr>This Time: Policy Evaluation Exploiting Time</vt:lpstr>
      <vt:lpstr>This Time: Policy Evaluation Exploiting Time</vt:lpstr>
      <vt:lpstr>This Time: Policy Evaluation Exploiting Time</vt:lpstr>
      <vt:lpstr>Policy Evaluation Exploiting Time</vt:lpstr>
      <vt:lpstr>Policy Evaluation Exploiting Time</vt:lpstr>
      <vt:lpstr>Example: did Taylor Swift cause Toronto traffic to get worse?</vt:lpstr>
      <vt:lpstr>The Strategy Behind Difference-in-Differences (DID)</vt:lpstr>
      <vt:lpstr>The Strategy Behind Difference-in-Differences (DID)</vt:lpstr>
      <vt:lpstr>The Strategy Behind Difference-in-Differences (DID)</vt:lpstr>
      <vt:lpstr>DID in Graph Form</vt:lpstr>
      <vt:lpstr>Outline</vt:lpstr>
      <vt:lpstr>Panel Data</vt:lpstr>
      <vt:lpstr>What is Panel Data?</vt:lpstr>
      <vt:lpstr>What is Panel Data?</vt:lpstr>
      <vt:lpstr>Causal analysis with panel data typically requires design-based inference</vt:lpstr>
      <vt:lpstr>Difference-in-Differences: 2-by-2 Case</vt:lpstr>
      <vt:lpstr>Case Study: Hospital Mergers</vt:lpstr>
      <vt:lpstr>Motivation</vt:lpstr>
      <vt:lpstr>Motivating Evidence</vt:lpstr>
      <vt:lpstr>Motivating Evidence</vt:lpstr>
      <vt:lpstr>Motivating Evidence</vt:lpstr>
      <vt:lpstr>The Basic DD Intuition</vt:lpstr>
      <vt:lpstr>Simple DiD Calculation</vt:lpstr>
      <vt:lpstr>Simple DiD Calculation</vt:lpstr>
      <vt:lpstr>Simple DiD Calculation</vt:lpstr>
      <vt:lpstr>Assumptions Needed for DID</vt:lpstr>
      <vt:lpstr>Assumptions Needed for DID</vt:lpstr>
      <vt:lpstr>Visualizing the Parallel Trends Assumption </vt:lpstr>
      <vt:lpstr>What happens if we don’t have parallel trends?</vt:lpstr>
      <vt:lpstr>What happens if we don’t have parallel trends?</vt:lpstr>
      <vt:lpstr>DID: Estimation</vt:lpstr>
      <vt:lpstr>Interpreting Results</vt:lpstr>
      <vt:lpstr>Suggestive Evidence for Parallel Trends</vt:lpstr>
      <vt:lpstr>Suggestive Evidence for Parallel Trends</vt:lpstr>
      <vt:lpstr>DID: Best Practices </vt:lpstr>
      <vt:lpstr>Generalized  Differences-in-Differences</vt:lpstr>
      <vt:lpstr>Estimating Equations</vt:lpstr>
      <vt:lpstr>Moving beyond the 2x2 case</vt:lpstr>
      <vt:lpstr>Moving beyond the 2x2 case</vt:lpstr>
      <vt:lpstr>Estimating Equations</vt:lpstr>
      <vt:lpstr>Case Study Results: Specification</vt:lpstr>
      <vt:lpstr>Case Study Results: Parallel Trends</vt:lpstr>
      <vt:lpstr>Case Study Results: Parallel Trends</vt:lpstr>
      <vt:lpstr>Case Study Results</vt:lpstr>
      <vt:lpstr>Case Study Results</vt:lpstr>
      <vt:lpstr>What about county-level results?</vt:lpstr>
      <vt:lpstr>Implications: Prenatal Health Effects</vt:lpstr>
      <vt:lpstr>Implications: Infant Health Effects and Maternal Morbidity </vt:lpstr>
      <vt:lpstr>Robustness checks/other results</vt:lpstr>
      <vt:lpstr>Mini Referee Report </vt:lpstr>
      <vt:lpstr>DID: Best Practices (Again) </vt:lpstr>
      <vt:lpstr>DID: Best Practices (Again) </vt:lpstr>
      <vt:lpstr>DID: Best Practices (Again) </vt:lpstr>
      <vt:lpstr>DID: Best Practices (Again) </vt:lpstr>
      <vt:lpstr>DID: Best Practices (Again) </vt:lpstr>
      <vt:lpstr>Differences- in- Differences- in- Differences   (oh my!)</vt:lpstr>
      <vt:lpstr>Leveraging Policy Characteristics Can Improve your Estimates</vt:lpstr>
      <vt:lpstr>What does a DDD look like in practice?</vt:lpstr>
      <vt:lpstr>What does a DDD look like in practice?</vt:lpstr>
      <vt:lpstr>What does a DDD look like in practice?</vt:lpstr>
      <vt:lpstr>What to Know When Implementing a DDD</vt:lpstr>
      <vt:lpstr>Conclusion:</vt:lpstr>
      <vt:lpstr>Conclusion:</vt:lpstr>
      <vt:lpstr>Appendix:  Event Studies</vt:lpstr>
      <vt:lpstr>Dynamic Treatment Effects</vt:lpstr>
      <vt:lpstr>Dynamic Treatment Effects</vt:lpstr>
      <vt:lpstr>Dynamic Treatment Effects in TWFE</vt:lpstr>
      <vt:lpstr>Dynamic Treatment Effects in TWFE</vt:lpstr>
      <vt:lpstr>Dynamic Treatment Effects in TWFE</vt:lpstr>
      <vt:lpstr>Dynamic Treatment Effects in TWFE</vt:lpstr>
      <vt:lpstr>Dynamic Treatment Effects in TWFE</vt:lpstr>
      <vt:lpstr>TWFE with Staggered Timing</vt:lpstr>
      <vt:lpstr>TWFE with Staggered Timing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Econometrics I:</dc:title>
  <dc:creator>Audrey Laporte</dc:creator>
  <cp:lastModifiedBy>Alexander Hoagland</cp:lastModifiedBy>
  <cp:revision>586</cp:revision>
  <dcterms:created xsi:type="dcterms:W3CDTF">2011-01-10T00:42:42Z</dcterms:created>
  <dcterms:modified xsi:type="dcterms:W3CDTF">2025-11-08T16:46:21Z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4a106e-6316-442c-ad35-738afd673d2b_Enabled">
    <vt:lpwstr>True</vt:lpwstr>
  </property>
  <property fmtid="{D5CDD505-2E9C-101B-9397-08002B2CF9AE}" pid="3" name="MSIP_Label_034a106e-6316-442c-ad35-738afd673d2b_SiteId">
    <vt:lpwstr>cddc1229-ac2a-4b97-b78a-0e5cacb5865c</vt:lpwstr>
  </property>
  <property fmtid="{D5CDD505-2E9C-101B-9397-08002B2CF9AE}" pid="4" name="MSIP_Label_034a106e-6316-442c-ad35-738afd673d2b_Owner">
    <vt:lpwstr>Eric.Nauenberg@ontario.ca</vt:lpwstr>
  </property>
  <property fmtid="{D5CDD505-2E9C-101B-9397-08002B2CF9AE}" pid="5" name="MSIP_Label_034a106e-6316-442c-ad35-738afd673d2b_SetDate">
    <vt:lpwstr>2020-08-28T20:23:07.5369310Z</vt:lpwstr>
  </property>
  <property fmtid="{D5CDD505-2E9C-101B-9397-08002B2CF9AE}" pid="6" name="MSIP_Label_034a106e-6316-442c-ad35-738afd673d2b_Name">
    <vt:lpwstr>OPS - Unclassified Information</vt:lpwstr>
  </property>
  <property fmtid="{D5CDD505-2E9C-101B-9397-08002B2CF9AE}" pid="7" name="MSIP_Label_034a106e-6316-442c-ad35-738afd673d2b_Application">
    <vt:lpwstr>Microsoft Azure Information Protection</vt:lpwstr>
  </property>
  <property fmtid="{D5CDD505-2E9C-101B-9397-08002B2CF9AE}" pid="8" name="MSIP_Label_034a106e-6316-442c-ad35-738afd673d2b_ActionId">
    <vt:lpwstr>e0d92f5a-28a2-4725-917b-84a82b221364</vt:lpwstr>
  </property>
  <property fmtid="{D5CDD505-2E9C-101B-9397-08002B2CF9AE}" pid="9" name="MSIP_Label_034a106e-6316-442c-ad35-738afd673d2b_Extended_MSFT_Method">
    <vt:lpwstr>Automatic</vt:lpwstr>
  </property>
  <property fmtid="{D5CDD505-2E9C-101B-9397-08002B2CF9AE}" pid="10" name="Sensitivity">
    <vt:lpwstr>OPS - Unclassified Information</vt:lpwstr>
  </property>
</Properties>
</file>